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98" r:id="rId2"/>
    <p:sldId id="278" r:id="rId3"/>
    <p:sldId id="283" r:id="rId4"/>
    <p:sldId id="372" r:id="rId5"/>
    <p:sldId id="418" r:id="rId6"/>
    <p:sldId id="419" r:id="rId7"/>
    <p:sldId id="384" r:id="rId8"/>
    <p:sldId id="385" r:id="rId9"/>
    <p:sldId id="413" r:id="rId10"/>
    <p:sldId id="417" r:id="rId11"/>
    <p:sldId id="391" r:id="rId12"/>
    <p:sldId id="404" r:id="rId13"/>
    <p:sldId id="405" r:id="rId14"/>
    <p:sldId id="42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0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355BE-4614-4B95-89D3-AD8475542432}" type="datetimeFigureOut">
              <a:rPr lang="en-US" smtClean="0"/>
              <a:t>4/19/2022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EA312-F9E8-43D6-8FCE-EDAB591DF494}" type="slidenum">
              <a:rPr lang="en-US" smtClean="0"/>
              <a:t>‹#›</a:t>
            </a:fld>
            <a:endParaRPr lang="en-US"/>
          </a:p>
        </p:txBody>
      </p:sp>
    </p:spTree>
    <p:extLst>
      <p:ext uri="{BB962C8B-B14F-4D97-AF65-F5344CB8AC3E}">
        <p14:creationId xmlns:p14="http://schemas.microsoft.com/office/powerpoint/2010/main" val="3798259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Calibri" panose="020F0502020204030204" pitchFamily="34" charset="0"/>
                <a:ea typeface="Calibri" panose="020F0502020204030204" pitchFamily="34" charset="0"/>
              </a:rPr>
              <a:t>As a business owner, as the business grows, it has become increasingly harder to schedule meetings both internally with my team as well as provide accurate availability externally to other busy executives, through several different calendars</a:t>
            </a:r>
            <a:endParaRPr lang="en-US" sz="1200">
              <a:solidFill>
                <a:srgbClr val="000000"/>
              </a:solidFill>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00282219-7275-43F3-AD13-E290B3484A0F}" type="slidenum">
              <a:rPr lang="en-US" smtClean="0"/>
              <a:t>4</a:t>
            </a:fld>
            <a:endParaRPr lang="en-US"/>
          </a:p>
        </p:txBody>
      </p:sp>
    </p:spTree>
    <p:extLst>
      <p:ext uri="{BB962C8B-B14F-4D97-AF65-F5344CB8AC3E}">
        <p14:creationId xmlns:p14="http://schemas.microsoft.com/office/powerpoint/2010/main" val="1096310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Calibri" panose="020F0502020204030204" pitchFamily="34" charset="0"/>
                <a:ea typeface="Calibri" panose="020F0502020204030204" pitchFamily="34" charset="0"/>
              </a:rPr>
              <a:t>As a business owner, as the business grows, it has become increasingly harder to schedule meetings both internally with my team as well as provide accurate availability externally to other busy executives, through several different calendars</a:t>
            </a:r>
            <a:endParaRPr lang="en-US" sz="1200">
              <a:solidFill>
                <a:srgbClr val="000000"/>
              </a:solidFill>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00282219-7275-43F3-AD13-E290B3484A0F}" type="slidenum">
              <a:rPr lang="en-US" smtClean="0"/>
              <a:t>5</a:t>
            </a:fld>
            <a:endParaRPr lang="en-US"/>
          </a:p>
        </p:txBody>
      </p:sp>
    </p:spTree>
    <p:extLst>
      <p:ext uri="{BB962C8B-B14F-4D97-AF65-F5344CB8AC3E}">
        <p14:creationId xmlns:p14="http://schemas.microsoft.com/office/powerpoint/2010/main" val="100345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Calibri" panose="020F0502020204030204" pitchFamily="34" charset="0"/>
                <a:ea typeface="Calibri" panose="020F0502020204030204" pitchFamily="34" charset="0"/>
              </a:rPr>
              <a:t>As a business owner, as the business grows, it has become increasingly harder to schedule meetings both internally with my team as well as provide accurate availability externally to other busy executives, through several different calendars</a:t>
            </a:r>
            <a:endParaRPr lang="en-US" sz="1200">
              <a:solidFill>
                <a:srgbClr val="000000"/>
              </a:solidFill>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00282219-7275-43F3-AD13-E290B3484A0F}" type="slidenum">
              <a:rPr lang="en-US" smtClean="0"/>
              <a:t>6</a:t>
            </a:fld>
            <a:endParaRPr lang="en-US"/>
          </a:p>
        </p:txBody>
      </p:sp>
    </p:spTree>
    <p:extLst>
      <p:ext uri="{BB962C8B-B14F-4D97-AF65-F5344CB8AC3E}">
        <p14:creationId xmlns:p14="http://schemas.microsoft.com/office/powerpoint/2010/main" val="2500162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Calibri" panose="020F0502020204030204" pitchFamily="34" charset="0"/>
                <a:ea typeface="Calibri" panose="020F0502020204030204" pitchFamily="34" charset="0"/>
              </a:rPr>
              <a:t>As a business owner, as the business grows, it has become increasingly harder to schedule meetings both internally with my team as well as provide accurate availability externally to other busy executives, through several different calendars</a:t>
            </a:r>
            <a:endParaRPr lang="en-US" sz="1200">
              <a:solidFill>
                <a:srgbClr val="000000"/>
              </a:solidFill>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00282219-7275-43F3-AD13-E290B3484A0F}" type="slidenum">
              <a:rPr lang="en-US" smtClean="0"/>
              <a:t>7</a:t>
            </a:fld>
            <a:endParaRPr lang="en-US"/>
          </a:p>
        </p:txBody>
      </p:sp>
    </p:spTree>
    <p:extLst>
      <p:ext uri="{BB962C8B-B14F-4D97-AF65-F5344CB8AC3E}">
        <p14:creationId xmlns:p14="http://schemas.microsoft.com/office/powerpoint/2010/main" val="3753268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6339-F776-4F65-AF6F-289B629359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1DF579-2A0A-4D97-882F-FF462B5862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71316C-EC63-4235-ABC8-E051796C72A4}"/>
              </a:ext>
            </a:extLst>
          </p:cNvPr>
          <p:cNvSpPr>
            <a:spLocks noGrp="1"/>
          </p:cNvSpPr>
          <p:nvPr>
            <p:ph type="dt" sz="half" idx="10"/>
          </p:nvPr>
        </p:nvSpPr>
        <p:spPr/>
        <p:txBody>
          <a:bodyPr/>
          <a:lstStyle/>
          <a:p>
            <a:fld id="{593199B2-0360-4C39-A7BE-51B6B63BB421}" type="datetimeFigureOut">
              <a:rPr lang="en-US" smtClean="0"/>
              <a:t>4/19/2022</a:t>
            </a:fld>
            <a:endParaRPr lang="en-US"/>
          </a:p>
        </p:txBody>
      </p:sp>
      <p:sp>
        <p:nvSpPr>
          <p:cNvPr id="5" name="Footer Placeholder 4">
            <a:extLst>
              <a:ext uri="{FF2B5EF4-FFF2-40B4-BE49-F238E27FC236}">
                <a16:creationId xmlns:a16="http://schemas.microsoft.com/office/drawing/2014/main" id="{3E70B555-58E6-4D48-94A8-18EC94126F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E85E1-5D7A-4C9C-9F44-E2DB53A55A4D}"/>
              </a:ext>
            </a:extLst>
          </p:cNvPr>
          <p:cNvSpPr>
            <a:spLocks noGrp="1"/>
          </p:cNvSpPr>
          <p:nvPr>
            <p:ph type="sldNum" sz="quarter" idx="12"/>
          </p:nvPr>
        </p:nvSpPr>
        <p:spPr/>
        <p:txBody>
          <a:bodyPr/>
          <a:lstStyle/>
          <a:p>
            <a:fld id="{E3826CC5-42A9-4CD1-8E36-A44134070E34}" type="slidenum">
              <a:rPr lang="en-US" smtClean="0"/>
              <a:t>‹#›</a:t>
            </a:fld>
            <a:endParaRPr lang="en-US"/>
          </a:p>
        </p:txBody>
      </p:sp>
    </p:spTree>
    <p:extLst>
      <p:ext uri="{BB962C8B-B14F-4D97-AF65-F5344CB8AC3E}">
        <p14:creationId xmlns:p14="http://schemas.microsoft.com/office/powerpoint/2010/main" val="190272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2E96C-709F-438D-8F24-BC657BC745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CA6AED-C70C-4AD9-858B-9BF68F79AD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D942E-574C-429C-91D9-E0109BC5AB58}"/>
              </a:ext>
            </a:extLst>
          </p:cNvPr>
          <p:cNvSpPr>
            <a:spLocks noGrp="1"/>
          </p:cNvSpPr>
          <p:nvPr>
            <p:ph type="dt" sz="half" idx="10"/>
          </p:nvPr>
        </p:nvSpPr>
        <p:spPr/>
        <p:txBody>
          <a:bodyPr/>
          <a:lstStyle/>
          <a:p>
            <a:fld id="{593199B2-0360-4C39-A7BE-51B6B63BB421}" type="datetimeFigureOut">
              <a:rPr lang="en-US" smtClean="0"/>
              <a:t>4/19/2022</a:t>
            </a:fld>
            <a:endParaRPr lang="en-US"/>
          </a:p>
        </p:txBody>
      </p:sp>
      <p:sp>
        <p:nvSpPr>
          <p:cNvPr id="5" name="Footer Placeholder 4">
            <a:extLst>
              <a:ext uri="{FF2B5EF4-FFF2-40B4-BE49-F238E27FC236}">
                <a16:creationId xmlns:a16="http://schemas.microsoft.com/office/drawing/2014/main" id="{8FAB2B2E-7E34-450D-8F5E-48FFDB37A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B5C1-11AF-45A5-9141-A252FCF35D7E}"/>
              </a:ext>
            </a:extLst>
          </p:cNvPr>
          <p:cNvSpPr>
            <a:spLocks noGrp="1"/>
          </p:cNvSpPr>
          <p:nvPr>
            <p:ph type="sldNum" sz="quarter" idx="12"/>
          </p:nvPr>
        </p:nvSpPr>
        <p:spPr/>
        <p:txBody>
          <a:bodyPr/>
          <a:lstStyle/>
          <a:p>
            <a:fld id="{E3826CC5-42A9-4CD1-8E36-A44134070E34}" type="slidenum">
              <a:rPr lang="en-US" smtClean="0"/>
              <a:t>‹#›</a:t>
            </a:fld>
            <a:endParaRPr lang="en-US"/>
          </a:p>
        </p:txBody>
      </p:sp>
    </p:spTree>
    <p:extLst>
      <p:ext uri="{BB962C8B-B14F-4D97-AF65-F5344CB8AC3E}">
        <p14:creationId xmlns:p14="http://schemas.microsoft.com/office/powerpoint/2010/main" val="2057001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F1696-5DD1-4B96-932D-FA6CF295C4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6A55B1-0D93-4043-B19F-02FE1A4078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DC99FB-C566-4E68-82BA-D96CFE595918}"/>
              </a:ext>
            </a:extLst>
          </p:cNvPr>
          <p:cNvSpPr>
            <a:spLocks noGrp="1"/>
          </p:cNvSpPr>
          <p:nvPr>
            <p:ph type="dt" sz="half" idx="10"/>
          </p:nvPr>
        </p:nvSpPr>
        <p:spPr/>
        <p:txBody>
          <a:bodyPr/>
          <a:lstStyle/>
          <a:p>
            <a:fld id="{593199B2-0360-4C39-A7BE-51B6B63BB421}" type="datetimeFigureOut">
              <a:rPr lang="en-US" smtClean="0"/>
              <a:t>4/19/2022</a:t>
            </a:fld>
            <a:endParaRPr lang="en-US"/>
          </a:p>
        </p:txBody>
      </p:sp>
      <p:sp>
        <p:nvSpPr>
          <p:cNvPr id="5" name="Footer Placeholder 4">
            <a:extLst>
              <a:ext uri="{FF2B5EF4-FFF2-40B4-BE49-F238E27FC236}">
                <a16:creationId xmlns:a16="http://schemas.microsoft.com/office/drawing/2014/main" id="{5111EFFB-E092-4841-9ABF-795E9CF32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8AEB49-3B2D-4A90-993E-EDEA08434455}"/>
              </a:ext>
            </a:extLst>
          </p:cNvPr>
          <p:cNvSpPr>
            <a:spLocks noGrp="1"/>
          </p:cNvSpPr>
          <p:nvPr>
            <p:ph type="sldNum" sz="quarter" idx="12"/>
          </p:nvPr>
        </p:nvSpPr>
        <p:spPr/>
        <p:txBody>
          <a:bodyPr/>
          <a:lstStyle/>
          <a:p>
            <a:fld id="{E3826CC5-42A9-4CD1-8E36-A44134070E34}" type="slidenum">
              <a:rPr lang="en-US" smtClean="0"/>
              <a:t>‹#›</a:t>
            </a:fld>
            <a:endParaRPr lang="en-US"/>
          </a:p>
        </p:txBody>
      </p:sp>
    </p:spTree>
    <p:extLst>
      <p:ext uri="{BB962C8B-B14F-4D97-AF65-F5344CB8AC3E}">
        <p14:creationId xmlns:p14="http://schemas.microsoft.com/office/powerpoint/2010/main" val="3829252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ag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348A7-45BE-42F4-8818-407E3B499650}"/>
              </a:ext>
            </a:extLst>
          </p:cNvPr>
          <p:cNvSpPr>
            <a:spLocks noGrp="1"/>
          </p:cNvSpPr>
          <p:nvPr>
            <p:ph type="ctrTitle" hasCustomPrompt="1"/>
          </p:nvPr>
        </p:nvSpPr>
        <p:spPr>
          <a:xfrm>
            <a:off x="3528552" y="5387849"/>
            <a:ext cx="8127772" cy="508448"/>
          </a:xfrm>
          <a:prstGeom prst="rect">
            <a:avLst/>
          </a:prstGeom>
        </p:spPr>
        <p:txBody>
          <a:bodyPr bIns="0" anchor="t" anchorCtr="0"/>
          <a:lstStyle>
            <a:lvl1pPr algn="l">
              <a:defRPr sz="3200" spc="0">
                <a:solidFill>
                  <a:schemeClr val="bg2"/>
                </a:solidFill>
                <a:latin typeface="Barlow SemiBold" panose="00000700000000000000" pitchFamily="2"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BD0248C-2A54-4813-988D-0BAB299EE75D}"/>
              </a:ext>
            </a:extLst>
          </p:cNvPr>
          <p:cNvSpPr>
            <a:spLocks noGrp="1"/>
          </p:cNvSpPr>
          <p:nvPr>
            <p:ph type="subTitle" idx="1"/>
          </p:nvPr>
        </p:nvSpPr>
        <p:spPr>
          <a:xfrm>
            <a:off x="3528552" y="5896297"/>
            <a:ext cx="8127772" cy="457200"/>
          </a:xfrm>
          <a:prstGeom prst="rect">
            <a:avLst/>
          </a:prstGeom>
        </p:spPr>
        <p:txBody>
          <a:bodyPr/>
          <a:lstStyle>
            <a:lvl1pPr marL="0" indent="0" algn="l">
              <a:buNone/>
              <a:defRPr sz="1800" i="1">
                <a:solidFill>
                  <a:schemeClr val="bg2"/>
                </a:solidFill>
                <a:latin typeface="Barlow SemiBold" panose="00000700000000000000" pitchFamily="2"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
        <p:nvSpPr>
          <p:cNvPr id="4" name="Text Placeholder 7">
            <a:extLst>
              <a:ext uri="{FF2B5EF4-FFF2-40B4-BE49-F238E27FC236}">
                <a16:creationId xmlns:a16="http://schemas.microsoft.com/office/drawing/2014/main" id="{5E77FD10-2376-4921-AD38-B06AB0316BBA}"/>
              </a:ext>
            </a:extLst>
          </p:cNvPr>
          <p:cNvSpPr>
            <a:spLocks noGrp="1"/>
          </p:cNvSpPr>
          <p:nvPr>
            <p:ph type="body" sz="quarter" idx="10" hasCustomPrompt="1"/>
          </p:nvPr>
        </p:nvSpPr>
        <p:spPr>
          <a:xfrm>
            <a:off x="3528109" y="5127577"/>
            <a:ext cx="8127773" cy="274130"/>
          </a:xfrm>
          <a:prstGeom prst="rect">
            <a:avLst/>
          </a:prstGeom>
        </p:spPr>
        <p:txBody>
          <a:bodyPr/>
          <a:lstStyle>
            <a:lvl1pPr marL="0" indent="0">
              <a:buFontTx/>
              <a:buNone/>
              <a:defRPr sz="1400" b="0">
                <a:solidFill>
                  <a:schemeClr val="bg2"/>
                </a:solidFill>
                <a:latin typeface="Barlow" panose="00000500000000000000" pitchFamily="2" charset="0"/>
                <a:ea typeface="Open Sans" panose="020B0606030504020204" pitchFamily="34" charset="0"/>
                <a:cs typeface="Arial" panose="020B0604020202020204" pitchFamily="34" charset="0"/>
              </a:defRPr>
            </a:lvl1pPr>
          </a:lstStyle>
          <a:p>
            <a:pPr lvl="0"/>
            <a:r>
              <a:rPr lang="en-US"/>
              <a:t>CLICK TO ADD TEXT</a:t>
            </a:r>
          </a:p>
        </p:txBody>
      </p:sp>
      <p:pic>
        <p:nvPicPr>
          <p:cNvPr id="5" name="Picture 4" descr="A picture containing drawing&#10;&#10;Description automatically generated">
            <a:extLst>
              <a:ext uri="{FF2B5EF4-FFF2-40B4-BE49-F238E27FC236}">
                <a16:creationId xmlns:a16="http://schemas.microsoft.com/office/drawing/2014/main" id="{15A03D01-0E1C-42A1-A672-CFE0192DA5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7704" y="524783"/>
            <a:ext cx="1908318" cy="636106"/>
          </a:xfrm>
          <a:prstGeom prst="rect">
            <a:avLst/>
          </a:prstGeom>
        </p:spPr>
      </p:pic>
      <p:pic>
        <p:nvPicPr>
          <p:cNvPr id="6" name="Picture 5">
            <a:extLst>
              <a:ext uri="{FF2B5EF4-FFF2-40B4-BE49-F238E27FC236}">
                <a16:creationId xmlns:a16="http://schemas.microsoft.com/office/drawing/2014/main" id="{0EE09D11-C4BC-46CE-A08A-D1D9C5E990C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15117" y="5540368"/>
            <a:ext cx="1718476" cy="257771"/>
          </a:xfrm>
          <a:prstGeom prst="rect">
            <a:avLst/>
          </a:prstGeom>
        </p:spPr>
      </p:pic>
    </p:spTree>
    <p:extLst>
      <p:ext uri="{BB962C8B-B14F-4D97-AF65-F5344CB8AC3E}">
        <p14:creationId xmlns:p14="http://schemas.microsoft.com/office/powerpoint/2010/main" val="1905770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Layout 1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A58CE-8404-EF4A-8AA0-05EA24B2247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185781" y="6385127"/>
            <a:ext cx="1692136" cy="253820"/>
          </a:xfrm>
          <a:prstGeom prst="rect">
            <a:avLst/>
          </a:prstGeom>
        </p:spPr>
      </p:pic>
      <p:sp>
        <p:nvSpPr>
          <p:cNvPr id="3" name="Title 1">
            <a:extLst>
              <a:ext uri="{FF2B5EF4-FFF2-40B4-BE49-F238E27FC236}">
                <a16:creationId xmlns:a16="http://schemas.microsoft.com/office/drawing/2014/main" id="{32961937-3E56-4390-806C-877D31CB800E}"/>
              </a:ext>
            </a:extLst>
          </p:cNvPr>
          <p:cNvSpPr>
            <a:spLocks noGrp="1"/>
          </p:cNvSpPr>
          <p:nvPr>
            <p:ph type="title"/>
          </p:nvPr>
        </p:nvSpPr>
        <p:spPr>
          <a:xfrm>
            <a:off x="1146493" y="436880"/>
            <a:ext cx="10731424" cy="1045571"/>
          </a:xfrm>
          <a:prstGeom prst="rect">
            <a:avLst/>
          </a:prstGeom>
        </p:spPr>
        <p:txBody>
          <a:bodyPr/>
          <a:lstStyle>
            <a:lvl1pPr algn="l">
              <a:defRPr lang="en-US" sz="3200" kern="1200" dirty="0">
                <a:solidFill>
                  <a:srgbClr val="003B5C"/>
                </a:solidFill>
                <a:latin typeface="Barlow SemiBold" panose="00000700000000000000" pitchFamily="2" charset="0"/>
                <a:ea typeface="+mj-ea"/>
                <a:cs typeface="+mj-cs"/>
              </a:defRPr>
            </a:lvl1pPr>
          </a:lstStyle>
          <a:p>
            <a:r>
              <a:rPr lang="en-US"/>
              <a:t>Click to edit Master title style</a:t>
            </a:r>
          </a:p>
        </p:txBody>
      </p:sp>
      <p:sp>
        <p:nvSpPr>
          <p:cNvPr id="4" name="Content Placeholder 2">
            <a:extLst>
              <a:ext uri="{FF2B5EF4-FFF2-40B4-BE49-F238E27FC236}">
                <a16:creationId xmlns:a16="http://schemas.microsoft.com/office/drawing/2014/main" id="{4FE63E30-CD7C-4C02-9E17-2444EBC1D886}"/>
              </a:ext>
            </a:extLst>
          </p:cNvPr>
          <p:cNvSpPr>
            <a:spLocks noGrp="1"/>
          </p:cNvSpPr>
          <p:nvPr>
            <p:ph idx="1"/>
          </p:nvPr>
        </p:nvSpPr>
        <p:spPr>
          <a:xfrm>
            <a:off x="1146493" y="1656483"/>
            <a:ext cx="10731424" cy="4515717"/>
          </a:xfrm>
          <a:prstGeom prst="rect">
            <a:avLst/>
          </a:prstGeom>
        </p:spPr>
        <p:txBody>
          <a:bodyPr/>
          <a:lstStyle>
            <a:lvl1pPr algn="l">
              <a:defRPr sz="2800">
                <a:solidFill>
                  <a:srgbClr val="4C4C4C"/>
                </a:solidFill>
                <a:latin typeface="Barlow Medium" panose="00000600000000000000" pitchFamily="2" charset="0"/>
              </a:defRPr>
            </a:lvl1pPr>
            <a:lvl2pPr algn="l">
              <a:defRPr sz="2400">
                <a:solidFill>
                  <a:srgbClr val="4C4C4C"/>
                </a:solidFill>
                <a:latin typeface="Barlow Medium" panose="00000600000000000000" pitchFamily="2" charset="0"/>
              </a:defRPr>
            </a:lvl2pPr>
            <a:lvl3pPr algn="l">
              <a:defRPr sz="2000">
                <a:solidFill>
                  <a:srgbClr val="4C4C4C"/>
                </a:solidFill>
                <a:latin typeface="Barlow Medium" panose="00000600000000000000" pitchFamily="2" charset="0"/>
              </a:defRPr>
            </a:lvl3pPr>
            <a:lvl4pPr algn="l">
              <a:defRPr sz="1800">
                <a:solidFill>
                  <a:srgbClr val="4C4C4C"/>
                </a:solidFill>
                <a:latin typeface="Barlow Medium" panose="00000600000000000000" pitchFamily="2" charset="0"/>
              </a:defRPr>
            </a:lvl4pPr>
            <a:lvl5pPr algn="l">
              <a:defRPr sz="1800">
                <a:solidFill>
                  <a:srgbClr val="4C4C4C"/>
                </a:solidFill>
                <a:latin typeface="Barlow Medium" panose="000006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8">
            <a:extLst>
              <a:ext uri="{FF2B5EF4-FFF2-40B4-BE49-F238E27FC236}">
                <a16:creationId xmlns:a16="http://schemas.microsoft.com/office/drawing/2014/main" id="{3394016E-BD00-4455-B347-79313934F320}"/>
              </a:ext>
            </a:extLst>
          </p:cNvPr>
          <p:cNvSpPr txBox="1">
            <a:spLocks/>
          </p:cNvSpPr>
          <p:nvPr userDrawn="1"/>
        </p:nvSpPr>
        <p:spPr>
          <a:xfrm>
            <a:off x="1146493" y="6385128"/>
            <a:ext cx="3198644" cy="292388"/>
          </a:xfrm>
          <a:prstGeom prst="rect">
            <a:avLst/>
          </a:prstGeom>
        </p:spPr>
        <p:txBody>
          <a:bodyPr/>
          <a:lstStyle>
            <a:defPPr>
              <a:defRPr lang="en-US"/>
            </a:defPPr>
            <a:lvl1pPr marL="0" algn="l" defTabSz="914400" rtl="0" eaLnBrk="1" latinLnBrk="0" hangingPunct="1">
              <a:defRPr sz="1300" b="1" i="0" kern="1200">
                <a:solidFill>
                  <a:schemeClr val="tx1"/>
                </a:solidFill>
                <a:latin typeface="Barlow"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solidFill>
                  <a:srgbClr val="4C4C4C"/>
                </a:solidFill>
              </a:rPr>
              <a:pPr/>
              <a:t>‹#›</a:t>
            </a:fld>
            <a:r>
              <a:rPr lang="en-US">
                <a:solidFill>
                  <a:srgbClr val="4C4C4C"/>
                </a:solidFill>
              </a:rPr>
              <a:t>  </a:t>
            </a:r>
            <a:r>
              <a:rPr lang="en-US" b="0">
                <a:solidFill>
                  <a:srgbClr val="4C4C4C"/>
                </a:solidFill>
              </a:rPr>
              <a:t>/  Friday Calendar | Sprint 4</a:t>
            </a:r>
          </a:p>
          <a:p>
            <a:endParaRPr lang="en-US">
              <a:solidFill>
                <a:srgbClr val="4C4C4C"/>
              </a:solidFill>
            </a:endParaRPr>
          </a:p>
        </p:txBody>
      </p:sp>
    </p:spTree>
    <p:extLst>
      <p:ext uri="{BB962C8B-B14F-4D97-AF65-F5344CB8AC3E}">
        <p14:creationId xmlns:p14="http://schemas.microsoft.com/office/powerpoint/2010/main" val="1752466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110EF-1747-4635-ABAF-722FFABCF21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185781" y="6385127"/>
            <a:ext cx="1692136" cy="253820"/>
          </a:xfrm>
          <a:prstGeom prst="rect">
            <a:avLst/>
          </a:prstGeom>
        </p:spPr>
      </p:pic>
      <p:sp>
        <p:nvSpPr>
          <p:cNvPr id="4" name="Title 1">
            <a:extLst>
              <a:ext uri="{FF2B5EF4-FFF2-40B4-BE49-F238E27FC236}">
                <a16:creationId xmlns:a16="http://schemas.microsoft.com/office/drawing/2014/main" id="{594C6D7F-1C28-405F-AAFD-E2AECF6EE6F1}"/>
              </a:ext>
            </a:extLst>
          </p:cNvPr>
          <p:cNvSpPr>
            <a:spLocks noGrp="1"/>
          </p:cNvSpPr>
          <p:nvPr>
            <p:ph type="title"/>
          </p:nvPr>
        </p:nvSpPr>
        <p:spPr>
          <a:xfrm>
            <a:off x="4531807" y="436880"/>
            <a:ext cx="7346109" cy="1045571"/>
          </a:xfrm>
          <a:prstGeom prst="rect">
            <a:avLst/>
          </a:prstGeom>
        </p:spPr>
        <p:txBody>
          <a:bodyPr/>
          <a:lstStyle>
            <a:lvl1pPr algn="l">
              <a:defRPr lang="en-US" sz="3200" kern="1200" dirty="0">
                <a:solidFill>
                  <a:srgbClr val="003B5C"/>
                </a:solidFill>
                <a:latin typeface="Barlow SemiBold" panose="00000700000000000000" pitchFamily="2" charset="0"/>
                <a:ea typeface="+mj-ea"/>
                <a:cs typeface="+mj-cs"/>
              </a:defRPr>
            </a:lvl1pPr>
          </a:lstStyle>
          <a:p>
            <a:r>
              <a:rPr lang="en-US"/>
              <a:t>Click to edit Master title style</a:t>
            </a:r>
          </a:p>
        </p:txBody>
      </p:sp>
      <p:sp>
        <p:nvSpPr>
          <p:cNvPr id="5" name="Content Placeholder 2">
            <a:extLst>
              <a:ext uri="{FF2B5EF4-FFF2-40B4-BE49-F238E27FC236}">
                <a16:creationId xmlns:a16="http://schemas.microsoft.com/office/drawing/2014/main" id="{302F4A91-9992-427D-A7C8-FD7F48934FF8}"/>
              </a:ext>
            </a:extLst>
          </p:cNvPr>
          <p:cNvSpPr>
            <a:spLocks noGrp="1"/>
          </p:cNvSpPr>
          <p:nvPr>
            <p:ph idx="1"/>
          </p:nvPr>
        </p:nvSpPr>
        <p:spPr>
          <a:xfrm>
            <a:off x="4531807" y="1656483"/>
            <a:ext cx="7346109" cy="4515717"/>
          </a:xfrm>
          <a:prstGeom prst="rect">
            <a:avLst/>
          </a:prstGeom>
        </p:spPr>
        <p:txBody>
          <a:bodyPr/>
          <a:lstStyle>
            <a:lvl1pPr algn="l">
              <a:defRPr sz="2800">
                <a:solidFill>
                  <a:srgbClr val="4C4C4C"/>
                </a:solidFill>
                <a:latin typeface="Barlow Medium" panose="00000600000000000000" pitchFamily="2" charset="0"/>
              </a:defRPr>
            </a:lvl1pPr>
            <a:lvl2pPr algn="l">
              <a:defRPr sz="2400">
                <a:solidFill>
                  <a:srgbClr val="4C4C4C"/>
                </a:solidFill>
                <a:latin typeface="Barlow Medium" panose="00000600000000000000" pitchFamily="2" charset="0"/>
              </a:defRPr>
            </a:lvl2pPr>
            <a:lvl3pPr algn="l">
              <a:defRPr sz="2000">
                <a:solidFill>
                  <a:srgbClr val="4C4C4C"/>
                </a:solidFill>
                <a:latin typeface="Barlow Medium" panose="00000600000000000000" pitchFamily="2" charset="0"/>
              </a:defRPr>
            </a:lvl3pPr>
            <a:lvl4pPr algn="l">
              <a:defRPr sz="1800">
                <a:solidFill>
                  <a:srgbClr val="4C4C4C"/>
                </a:solidFill>
                <a:latin typeface="Barlow Medium" panose="00000600000000000000" pitchFamily="2" charset="0"/>
              </a:defRPr>
            </a:lvl4pPr>
            <a:lvl5pPr algn="l">
              <a:defRPr sz="1800">
                <a:solidFill>
                  <a:srgbClr val="4C4C4C"/>
                </a:solidFill>
                <a:latin typeface="Barlow Medium" panose="000006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EF137749-7654-496F-9FF5-EB70675C3C3C}"/>
              </a:ext>
            </a:extLst>
          </p:cNvPr>
          <p:cNvSpPr txBox="1">
            <a:spLocks/>
          </p:cNvSpPr>
          <p:nvPr userDrawn="1"/>
        </p:nvSpPr>
        <p:spPr>
          <a:xfrm>
            <a:off x="986836" y="6398484"/>
            <a:ext cx="3198644" cy="292388"/>
          </a:xfrm>
          <a:prstGeom prst="rect">
            <a:avLst/>
          </a:prstGeom>
        </p:spPr>
        <p:txBody>
          <a:bodyPr/>
          <a:lstStyle>
            <a:defPPr>
              <a:defRPr lang="en-US"/>
            </a:defPPr>
            <a:lvl1pPr marL="0" algn="l" defTabSz="914400" rtl="0" eaLnBrk="1" latinLnBrk="0" hangingPunct="1">
              <a:defRPr sz="1300" b="1" i="0" kern="1200">
                <a:solidFill>
                  <a:schemeClr val="tx1"/>
                </a:solidFill>
                <a:latin typeface="Barlow"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solidFill>
                  <a:srgbClr val="4C4C4C"/>
                </a:solidFill>
              </a:rPr>
              <a:pPr/>
              <a:t>‹#›</a:t>
            </a:fld>
            <a:r>
              <a:rPr lang="en-US">
                <a:solidFill>
                  <a:srgbClr val="4C4C4C"/>
                </a:solidFill>
              </a:rPr>
              <a:t>  </a:t>
            </a:r>
            <a:r>
              <a:rPr lang="en-US" b="0">
                <a:solidFill>
                  <a:srgbClr val="4C4C4C"/>
                </a:solidFill>
              </a:rPr>
              <a:t>/  Friday Calendar | Sprint 4</a:t>
            </a:r>
            <a:endParaRPr lang="en-US">
              <a:solidFill>
                <a:srgbClr val="4C4C4C"/>
              </a:solidFill>
            </a:endParaRPr>
          </a:p>
        </p:txBody>
      </p:sp>
    </p:spTree>
    <p:extLst>
      <p:ext uri="{BB962C8B-B14F-4D97-AF65-F5344CB8AC3E}">
        <p14:creationId xmlns:p14="http://schemas.microsoft.com/office/powerpoint/2010/main" val="3486444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8">
            <a:extLst>
              <a:ext uri="{FF2B5EF4-FFF2-40B4-BE49-F238E27FC236}">
                <a16:creationId xmlns:a16="http://schemas.microsoft.com/office/drawing/2014/main" id="{15A68BFB-AE4E-4A38-A858-86CDE4D21C40}"/>
              </a:ext>
            </a:extLst>
          </p:cNvPr>
          <p:cNvSpPr txBox="1">
            <a:spLocks/>
          </p:cNvSpPr>
          <p:nvPr userDrawn="1"/>
        </p:nvSpPr>
        <p:spPr>
          <a:xfrm>
            <a:off x="1146493" y="6385128"/>
            <a:ext cx="3198644" cy="292388"/>
          </a:xfrm>
          <a:prstGeom prst="rect">
            <a:avLst/>
          </a:prstGeom>
        </p:spPr>
        <p:txBody>
          <a:bodyPr/>
          <a:lstStyle>
            <a:defPPr>
              <a:defRPr lang="en-US"/>
            </a:defPPr>
            <a:lvl1pPr marL="0" algn="l" defTabSz="914400" rtl="0" eaLnBrk="1" latinLnBrk="0" hangingPunct="1">
              <a:defRPr sz="1300" b="1" i="0" kern="1200">
                <a:solidFill>
                  <a:schemeClr val="tx1"/>
                </a:solidFill>
                <a:latin typeface="Barlow"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solidFill>
                  <a:srgbClr val="4C4C4C"/>
                </a:solidFill>
              </a:rPr>
              <a:pPr/>
              <a:t>‹#›</a:t>
            </a:fld>
            <a:r>
              <a:rPr lang="en-US">
                <a:solidFill>
                  <a:srgbClr val="4C4C4C"/>
                </a:solidFill>
              </a:rPr>
              <a:t>  </a:t>
            </a:r>
            <a:r>
              <a:rPr lang="en-US" b="0">
                <a:solidFill>
                  <a:srgbClr val="4C4C4C"/>
                </a:solidFill>
              </a:rPr>
              <a:t>/  Friday Calendar | Sprint 4</a:t>
            </a:r>
          </a:p>
          <a:p>
            <a:endParaRPr lang="en-US">
              <a:solidFill>
                <a:srgbClr val="4C4C4C"/>
              </a:solidFill>
            </a:endParaRPr>
          </a:p>
        </p:txBody>
      </p:sp>
      <p:sp>
        <p:nvSpPr>
          <p:cNvPr id="5" name="Title 1">
            <a:extLst>
              <a:ext uri="{FF2B5EF4-FFF2-40B4-BE49-F238E27FC236}">
                <a16:creationId xmlns:a16="http://schemas.microsoft.com/office/drawing/2014/main" id="{317567F7-D0AA-4AC2-85B4-38B7357F7AF2}"/>
              </a:ext>
            </a:extLst>
          </p:cNvPr>
          <p:cNvSpPr>
            <a:spLocks noGrp="1"/>
          </p:cNvSpPr>
          <p:nvPr>
            <p:ph type="title"/>
          </p:nvPr>
        </p:nvSpPr>
        <p:spPr>
          <a:xfrm>
            <a:off x="1146493" y="436880"/>
            <a:ext cx="10731424" cy="1045571"/>
          </a:xfrm>
          <a:prstGeom prst="rect">
            <a:avLst/>
          </a:prstGeom>
        </p:spPr>
        <p:txBody>
          <a:bodyPr/>
          <a:lstStyle>
            <a:lvl1pPr algn="l">
              <a:defRPr lang="en-US" sz="3200" kern="1200" dirty="0">
                <a:solidFill>
                  <a:srgbClr val="003B5C"/>
                </a:solidFill>
                <a:latin typeface="Barlow SemiBold" panose="00000700000000000000" pitchFamily="2" charset="0"/>
                <a:ea typeface="+mj-ea"/>
                <a:cs typeface="+mj-cs"/>
              </a:defRPr>
            </a:lvl1pPr>
          </a:lstStyle>
          <a:p>
            <a:r>
              <a:rPr lang="en-US"/>
              <a:t>Click to edit Master title style</a:t>
            </a:r>
          </a:p>
        </p:txBody>
      </p:sp>
      <p:sp>
        <p:nvSpPr>
          <p:cNvPr id="6" name="Content Placeholder 2">
            <a:extLst>
              <a:ext uri="{FF2B5EF4-FFF2-40B4-BE49-F238E27FC236}">
                <a16:creationId xmlns:a16="http://schemas.microsoft.com/office/drawing/2014/main" id="{35B8316D-0BCD-4E3D-9A2A-EE6073D2EA89}"/>
              </a:ext>
            </a:extLst>
          </p:cNvPr>
          <p:cNvSpPr>
            <a:spLocks noGrp="1"/>
          </p:cNvSpPr>
          <p:nvPr>
            <p:ph idx="1"/>
          </p:nvPr>
        </p:nvSpPr>
        <p:spPr>
          <a:xfrm>
            <a:off x="1146493" y="1656483"/>
            <a:ext cx="10731424" cy="4515717"/>
          </a:xfrm>
          <a:prstGeom prst="rect">
            <a:avLst/>
          </a:prstGeom>
        </p:spPr>
        <p:txBody>
          <a:bodyPr/>
          <a:lstStyle>
            <a:lvl1pPr algn="l">
              <a:defRPr sz="2800">
                <a:solidFill>
                  <a:srgbClr val="4C4C4C"/>
                </a:solidFill>
                <a:latin typeface="Barlow Medium" panose="00000600000000000000" pitchFamily="2" charset="0"/>
              </a:defRPr>
            </a:lvl1pPr>
            <a:lvl2pPr algn="l">
              <a:defRPr sz="2400">
                <a:solidFill>
                  <a:srgbClr val="4C4C4C"/>
                </a:solidFill>
                <a:latin typeface="Barlow Medium" panose="00000600000000000000" pitchFamily="2" charset="0"/>
              </a:defRPr>
            </a:lvl2pPr>
            <a:lvl3pPr algn="l">
              <a:defRPr sz="2000">
                <a:solidFill>
                  <a:srgbClr val="4C4C4C"/>
                </a:solidFill>
                <a:latin typeface="Barlow Medium" panose="00000600000000000000" pitchFamily="2" charset="0"/>
              </a:defRPr>
            </a:lvl3pPr>
            <a:lvl4pPr algn="l">
              <a:defRPr sz="1800">
                <a:solidFill>
                  <a:srgbClr val="4C4C4C"/>
                </a:solidFill>
                <a:latin typeface="Barlow Medium" panose="00000600000000000000" pitchFamily="2" charset="0"/>
              </a:defRPr>
            </a:lvl4pPr>
            <a:lvl5pPr algn="l">
              <a:defRPr sz="1800">
                <a:solidFill>
                  <a:srgbClr val="4C4C4C"/>
                </a:solidFill>
                <a:latin typeface="Barlow Medium" panose="000006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81E9835-0336-4482-81F2-940815B153D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2400" y="0"/>
            <a:ext cx="895350" cy="6858000"/>
          </a:xfrm>
          <a:prstGeom prst="rect">
            <a:avLst/>
          </a:prstGeom>
        </p:spPr>
      </p:pic>
      <p:sp>
        <p:nvSpPr>
          <p:cNvPr id="9" name="Rectangle 8">
            <a:extLst>
              <a:ext uri="{FF2B5EF4-FFF2-40B4-BE49-F238E27FC236}">
                <a16:creationId xmlns:a16="http://schemas.microsoft.com/office/drawing/2014/main" id="{5240ECCA-A0E7-4B18-8FA3-125444D14AFD}"/>
              </a:ext>
            </a:extLst>
          </p:cNvPr>
          <p:cNvSpPr/>
          <p:nvPr userDrawn="1"/>
        </p:nvSpPr>
        <p:spPr>
          <a:xfrm>
            <a:off x="742950" y="491815"/>
            <a:ext cx="57972" cy="755195"/>
          </a:xfrm>
          <a:prstGeom prst="rect">
            <a:avLst/>
          </a:prstGeom>
          <a:solidFill>
            <a:srgbClr val="B525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ED6A213-630A-4C98-A35A-5D13999F826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85781" y="6385127"/>
            <a:ext cx="1692136" cy="253820"/>
          </a:xfrm>
          <a:prstGeom prst="rect">
            <a:avLst/>
          </a:prstGeom>
        </p:spPr>
      </p:pic>
    </p:spTree>
    <p:extLst>
      <p:ext uri="{BB962C8B-B14F-4D97-AF65-F5344CB8AC3E}">
        <p14:creationId xmlns:p14="http://schemas.microsoft.com/office/powerpoint/2010/main" val="1179224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FC844-0787-4E89-A791-87820F93D8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B3C6B6-CFF9-4475-B231-47C2A597D9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8A5FE-6D61-4644-8F50-E7DE822015C6}"/>
              </a:ext>
            </a:extLst>
          </p:cNvPr>
          <p:cNvSpPr>
            <a:spLocks noGrp="1"/>
          </p:cNvSpPr>
          <p:nvPr>
            <p:ph type="dt" sz="half" idx="10"/>
          </p:nvPr>
        </p:nvSpPr>
        <p:spPr/>
        <p:txBody>
          <a:bodyPr/>
          <a:lstStyle/>
          <a:p>
            <a:fld id="{593199B2-0360-4C39-A7BE-51B6B63BB421}" type="datetimeFigureOut">
              <a:rPr lang="en-US" smtClean="0"/>
              <a:t>4/19/2022</a:t>
            </a:fld>
            <a:endParaRPr lang="en-US"/>
          </a:p>
        </p:txBody>
      </p:sp>
      <p:sp>
        <p:nvSpPr>
          <p:cNvPr id="5" name="Footer Placeholder 4">
            <a:extLst>
              <a:ext uri="{FF2B5EF4-FFF2-40B4-BE49-F238E27FC236}">
                <a16:creationId xmlns:a16="http://schemas.microsoft.com/office/drawing/2014/main" id="{93BA5041-FC9E-48CE-A678-14D4C0030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9E901B-2E5C-4508-AC84-B6DAA8FF9BEE}"/>
              </a:ext>
            </a:extLst>
          </p:cNvPr>
          <p:cNvSpPr>
            <a:spLocks noGrp="1"/>
          </p:cNvSpPr>
          <p:nvPr>
            <p:ph type="sldNum" sz="quarter" idx="12"/>
          </p:nvPr>
        </p:nvSpPr>
        <p:spPr/>
        <p:txBody>
          <a:bodyPr/>
          <a:lstStyle/>
          <a:p>
            <a:fld id="{E3826CC5-42A9-4CD1-8E36-A44134070E34}" type="slidenum">
              <a:rPr lang="en-US" smtClean="0"/>
              <a:t>‹#›</a:t>
            </a:fld>
            <a:endParaRPr lang="en-US"/>
          </a:p>
        </p:txBody>
      </p:sp>
    </p:spTree>
    <p:extLst>
      <p:ext uri="{BB962C8B-B14F-4D97-AF65-F5344CB8AC3E}">
        <p14:creationId xmlns:p14="http://schemas.microsoft.com/office/powerpoint/2010/main" val="865218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F0A2-CDBB-4C08-98F1-7D7B7B48D8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5E3EED-2DFB-44BA-9FCD-4E6230E525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7F758B-0D66-4DEA-BF91-F5363E576E78}"/>
              </a:ext>
            </a:extLst>
          </p:cNvPr>
          <p:cNvSpPr>
            <a:spLocks noGrp="1"/>
          </p:cNvSpPr>
          <p:nvPr>
            <p:ph type="dt" sz="half" idx="10"/>
          </p:nvPr>
        </p:nvSpPr>
        <p:spPr/>
        <p:txBody>
          <a:bodyPr/>
          <a:lstStyle/>
          <a:p>
            <a:fld id="{593199B2-0360-4C39-A7BE-51B6B63BB421}" type="datetimeFigureOut">
              <a:rPr lang="en-US" smtClean="0"/>
              <a:t>4/19/2022</a:t>
            </a:fld>
            <a:endParaRPr lang="en-US"/>
          </a:p>
        </p:txBody>
      </p:sp>
      <p:sp>
        <p:nvSpPr>
          <p:cNvPr id="5" name="Footer Placeholder 4">
            <a:extLst>
              <a:ext uri="{FF2B5EF4-FFF2-40B4-BE49-F238E27FC236}">
                <a16:creationId xmlns:a16="http://schemas.microsoft.com/office/drawing/2014/main" id="{19B37CF8-F2B2-4BDA-BB75-D11EA36833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6FE24C-A8F3-466E-9649-67914DD96C93}"/>
              </a:ext>
            </a:extLst>
          </p:cNvPr>
          <p:cNvSpPr>
            <a:spLocks noGrp="1"/>
          </p:cNvSpPr>
          <p:nvPr>
            <p:ph type="sldNum" sz="quarter" idx="12"/>
          </p:nvPr>
        </p:nvSpPr>
        <p:spPr/>
        <p:txBody>
          <a:bodyPr/>
          <a:lstStyle/>
          <a:p>
            <a:fld id="{E3826CC5-42A9-4CD1-8E36-A44134070E34}" type="slidenum">
              <a:rPr lang="en-US" smtClean="0"/>
              <a:t>‹#›</a:t>
            </a:fld>
            <a:endParaRPr lang="en-US"/>
          </a:p>
        </p:txBody>
      </p:sp>
    </p:spTree>
    <p:extLst>
      <p:ext uri="{BB962C8B-B14F-4D97-AF65-F5344CB8AC3E}">
        <p14:creationId xmlns:p14="http://schemas.microsoft.com/office/powerpoint/2010/main" val="66049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552E6-BEE1-4E76-8B5B-4828E7ACC0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E1741B-8139-4FAD-8B8C-113F32EE9A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B1632B-5880-4CB6-A312-FF8837FA85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CCB687-F815-4DD0-8F60-3B129B50E3DD}"/>
              </a:ext>
            </a:extLst>
          </p:cNvPr>
          <p:cNvSpPr>
            <a:spLocks noGrp="1"/>
          </p:cNvSpPr>
          <p:nvPr>
            <p:ph type="dt" sz="half" idx="10"/>
          </p:nvPr>
        </p:nvSpPr>
        <p:spPr/>
        <p:txBody>
          <a:bodyPr/>
          <a:lstStyle/>
          <a:p>
            <a:fld id="{593199B2-0360-4C39-A7BE-51B6B63BB421}" type="datetimeFigureOut">
              <a:rPr lang="en-US" smtClean="0"/>
              <a:t>4/19/2022</a:t>
            </a:fld>
            <a:endParaRPr lang="en-US"/>
          </a:p>
        </p:txBody>
      </p:sp>
      <p:sp>
        <p:nvSpPr>
          <p:cNvPr id="6" name="Footer Placeholder 5">
            <a:extLst>
              <a:ext uri="{FF2B5EF4-FFF2-40B4-BE49-F238E27FC236}">
                <a16:creationId xmlns:a16="http://schemas.microsoft.com/office/drawing/2014/main" id="{E62E777C-058E-4478-81E0-A243FA360F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D09D2-6756-4301-A2D1-1FBB1EAAEAE3}"/>
              </a:ext>
            </a:extLst>
          </p:cNvPr>
          <p:cNvSpPr>
            <a:spLocks noGrp="1"/>
          </p:cNvSpPr>
          <p:nvPr>
            <p:ph type="sldNum" sz="quarter" idx="12"/>
          </p:nvPr>
        </p:nvSpPr>
        <p:spPr/>
        <p:txBody>
          <a:bodyPr/>
          <a:lstStyle/>
          <a:p>
            <a:fld id="{E3826CC5-42A9-4CD1-8E36-A44134070E34}" type="slidenum">
              <a:rPr lang="en-US" smtClean="0"/>
              <a:t>‹#›</a:t>
            </a:fld>
            <a:endParaRPr lang="en-US"/>
          </a:p>
        </p:txBody>
      </p:sp>
    </p:spTree>
    <p:extLst>
      <p:ext uri="{BB962C8B-B14F-4D97-AF65-F5344CB8AC3E}">
        <p14:creationId xmlns:p14="http://schemas.microsoft.com/office/powerpoint/2010/main" val="364997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37BD-38B5-4CD9-A09F-86D5E29F49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E0FBB2-A1A8-454C-8175-4225F55DA4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64031B-5907-4C9D-BAEF-514E769C78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079841-AEF2-4FFB-8B7B-AC9FC8251B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B9646B-7F82-46CA-9E01-F39D66AF41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708D52-5815-4D17-8B14-BCE31FBD20D3}"/>
              </a:ext>
            </a:extLst>
          </p:cNvPr>
          <p:cNvSpPr>
            <a:spLocks noGrp="1"/>
          </p:cNvSpPr>
          <p:nvPr>
            <p:ph type="dt" sz="half" idx="10"/>
          </p:nvPr>
        </p:nvSpPr>
        <p:spPr/>
        <p:txBody>
          <a:bodyPr/>
          <a:lstStyle/>
          <a:p>
            <a:fld id="{593199B2-0360-4C39-A7BE-51B6B63BB421}" type="datetimeFigureOut">
              <a:rPr lang="en-US" smtClean="0"/>
              <a:t>4/19/2022</a:t>
            </a:fld>
            <a:endParaRPr lang="en-US"/>
          </a:p>
        </p:txBody>
      </p:sp>
      <p:sp>
        <p:nvSpPr>
          <p:cNvPr id="8" name="Footer Placeholder 7">
            <a:extLst>
              <a:ext uri="{FF2B5EF4-FFF2-40B4-BE49-F238E27FC236}">
                <a16:creationId xmlns:a16="http://schemas.microsoft.com/office/drawing/2014/main" id="{91D99F8C-96FE-4473-BD23-8170ABEE2D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148358-3E2C-4A4E-B16A-9ACD84DF1759}"/>
              </a:ext>
            </a:extLst>
          </p:cNvPr>
          <p:cNvSpPr>
            <a:spLocks noGrp="1"/>
          </p:cNvSpPr>
          <p:nvPr>
            <p:ph type="sldNum" sz="quarter" idx="12"/>
          </p:nvPr>
        </p:nvSpPr>
        <p:spPr/>
        <p:txBody>
          <a:bodyPr/>
          <a:lstStyle/>
          <a:p>
            <a:fld id="{E3826CC5-42A9-4CD1-8E36-A44134070E34}" type="slidenum">
              <a:rPr lang="en-US" smtClean="0"/>
              <a:t>‹#›</a:t>
            </a:fld>
            <a:endParaRPr lang="en-US"/>
          </a:p>
        </p:txBody>
      </p:sp>
    </p:spTree>
    <p:extLst>
      <p:ext uri="{BB962C8B-B14F-4D97-AF65-F5344CB8AC3E}">
        <p14:creationId xmlns:p14="http://schemas.microsoft.com/office/powerpoint/2010/main" val="1820948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A3C4C-41C5-4BFD-858D-E98D5AC9E8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3375D3-530F-42DC-9DF8-BE1EF7D8D353}"/>
              </a:ext>
            </a:extLst>
          </p:cNvPr>
          <p:cNvSpPr>
            <a:spLocks noGrp="1"/>
          </p:cNvSpPr>
          <p:nvPr>
            <p:ph type="dt" sz="half" idx="10"/>
          </p:nvPr>
        </p:nvSpPr>
        <p:spPr/>
        <p:txBody>
          <a:bodyPr/>
          <a:lstStyle/>
          <a:p>
            <a:fld id="{593199B2-0360-4C39-A7BE-51B6B63BB421}" type="datetimeFigureOut">
              <a:rPr lang="en-US" smtClean="0"/>
              <a:t>4/19/2022</a:t>
            </a:fld>
            <a:endParaRPr lang="en-US"/>
          </a:p>
        </p:txBody>
      </p:sp>
      <p:sp>
        <p:nvSpPr>
          <p:cNvPr id="4" name="Footer Placeholder 3">
            <a:extLst>
              <a:ext uri="{FF2B5EF4-FFF2-40B4-BE49-F238E27FC236}">
                <a16:creationId xmlns:a16="http://schemas.microsoft.com/office/drawing/2014/main" id="{F35CD4C6-24E3-4782-BCD4-59340AF40B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0CF3C6-7C2E-463D-A70B-3F25A7353DDD}"/>
              </a:ext>
            </a:extLst>
          </p:cNvPr>
          <p:cNvSpPr>
            <a:spLocks noGrp="1"/>
          </p:cNvSpPr>
          <p:nvPr>
            <p:ph type="sldNum" sz="quarter" idx="12"/>
          </p:nvPr>
        </p:nvSpPr>
        <p:spPr/>
        <p:txBody>
          <a:bodyPr/>
          <a:lstStyle/>
          <a:p>
            <a:fld id="{E3826CC5-42A9-4CD1-8E36-A44134070E34}" type="slidenum">
              <a:rPr lang="en-US" smtClean="0"/>
              <a:t>‹#›</a:t>
            </a:fld>
            <a:endParaRPr lang="en-US"/>
          </a:p>
        </p:txBody>
      </p:sp>
    </p:spTree>
    <p:extLst>
      <p:ext uri="{BB962C8B-B14F-4D97-AF65-F5344CB8AC3E}">
        <p14:creationId xmlns:p14="http://schemas.microsoft.com/office/powerpoint/2010/main" val="1483107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BC6BB9-293B-456F-9671-13D5F8C93288}"/>
              </a:ext>
            </a:extLst>
          </p:cNvPr>
          <p:cNvSpPr>
            <a:spLocks noGrp="1"/>
          </p:cNvSpPr>
          <p:nvPr>
            <p:ph type="dt" sz="half" idx="10"/>
          </p:nvPr>
        </p:nvSpPr>
        <p:spPr/>
        <p:txBody>
          <a:bodyPr/>
          <a:lstStyle/>
          <a:p>
            <a:fld id="{593199B2-0360-4C39-A7BE-51B6B63BB421}" type="datetimeFigureOut">
              <a:rPr lang="en-US" smtClean="0"/>
              <a:t>4/19/2022</a:t>
            </a:fld>
            <a:endParaRPr lang="en-US"/>
          </a:p>
        </p:txBody>
      </p:sp>
      <p:sp>
        <p:nvSpPr>
          <p:cNvPr id="3" name="Footer Placeholder 2">
            <a:extLst>
              <a:ext uri="{FF2B5EF4-FFF2-40B4-BE49-F238E27FC236}">
                <a16:creationId xmlns:a16="http://schemas.microsoft.com/office/drawing/2014/main" id="{9B772AF5-677C-4672-9D26-AF3E985DB3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9E9186-0E04-45FF-8521-93D6215422B0}"/>
              </a:ext>
            </a:extLst>
          </p:cNvPr>
          <p:cNvSpPr>
            <a:spLocks noGrp="1"/>
          </p:cNvSpPr>
          <p:nvPr>
            <p:ph type="sldNum" sz="quarter" idx="12"/>
          </p:nvPr>
        </p:nvSpPr>
        <p:spPr/>
        <p:txBody>
          <a:bodyPr/>
          <a:lstStyle/>
          <a:p>
            <a:fld id="{E3826CC5-42A9-4CD1-8E36-A44134070E34}" type="slidenum">
              <a:rPr lang="en-US" smtClean="0"/>
              <a:t>‹#›</a:t>
            </a:fld>
            <a:endParaRPr lang="en-US"/>
          </a:p>
        </p:txBody>
      </p:sp>
    </p:spTree>
    <p:extLst>
      <p:ext uri="{BB962C8B-B14F-4D97-AF65-F5344CB8AC3E}">
        <p14:creationId xmlns:p14="http://schemas.microsoft.com/office/powerpoint/2010/main" val="1257022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943E-DE2E-453C-819C-E4372CF53C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F07CCC-071F-4DEC-9876-A6C9BCF0C0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0BECB2-575B-43BA-9F83-C54F4EFB5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C13B95-A6D8-4432-B231-84B0732FC14F}"/>
              </a:ext>
            </a:extLst>
          </p:cNvPr>
          <p:cNvSpPr>
            <a:spLocks noGrp="1"/>
          </p:cNvSpPr>
          <p:nvPr>
            <p:ph type="dt" sz="half" idx="10"/>
          </p:nvPr>
        </p:nvSpPr>
        <p:spPr/>
        <p:txBody>
          <a:bodyPr/>
          <a:lstStyle/>
          <a:p>
            <a:fld id="{593199B2-0360-4C39-A7BE-51B6B63BB421}" type="datetimeFigureOut">
              <a:rPr lang="en-US" smtClean="0"/>
              <a:t>4/19/2022</a:t>
            </a:fld>
            <a:endParaRPr lang="en-US"/>
          </a:p>
        </p:txBody>
      </p:sp>
      <p:sp>
        <p:nvSpPr>
          <p:cNvPr id="6" name="Footer Placeholder 5">
            <a:extLst>
              <a:ext uri="{FF2B5EF4-FFF2-40B4-BE49-F238E27FC236}">
                <a16:creationId xmlns:a16="http://schemas.microsoft.com/office/drawing/2014/main" id="{90E7A1AB-0860-4082-9F9F-BFAB734ADA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18643-D928-429A-B69A-86D888FE26E7}"/>
              </a:ext>
            </a:extLst>
          </p:cNvPr>
          <p:cNvSpPr>
            <a:spLocks noGrp="1"/>
          </p:cNvSpPr>
          <p:nvPr>
            <p:ph type="sldNum" sz="quarter" idx="12"/>
          </p:nvPr>
        </p:nvSpPr>
        <p:spPr/>
        <p:txBody>
          <a:bodyPr/>
          <a:lstStyle/>
          <a:p>
            <a:fld id="{E3826CC5-42A9-4CD1-8E36-A44134070E34}" type="slidenum">
              <a:rPr lang="en-US" smtClean="0"/>
              <a:t>‹#›</a:t>
            </a:fld>
            <a:endParaRPr lang="en-US"/>
          </a:p>
        </p:txBody>
      </p:sp>
    </p:spTree>
    <p:extLst>
      <p:ext uri="{BB962C8B-B14F-4D97-AF65-F5344CB8AC3E}">
        <p14:creationId xmlns:p14="http://schemas.microsoft.com/office/powerpoint/2010/main" val="804959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85839-32F7-4AB7-958C-DF08C06122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E9011C-A418-4925-9EAD-8CE9780394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779D1A-DFA4-48A9-AAA1-05CF24A80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97EB20-2D91-4645-B57C-CBECA4A8BE56}"/>
              </a:ext>
            </a:extLst>
          </p:cNvPr>
          <p:cNvSpPr>
            <a:spLocks noGrp="1"/>
          </p:cNvSpPr>
          <p:nvPr>
            <p:ph type="dt" sz="half" idx="10"/>
          </p:nvPr>
        </p:nvSpPr>
        <p:spPr/>
        <p:txBody>
          <a:bodyPr/>
          <a:lstStyle/>
          <a:p>
            <a:fld id="{593199B2-0360-4C39-A7BE-51B6B63BB421}" type="datetimeFigureOut">
              <a:rPr lang="en-US" smtClean="0"/>
              <a:t>4/19/2022</a:t>
            </a:fld>
            <a:endParaRPr lang="en-US"/>
          </a:p>
        </p:txBody>
      </p:sp>
      <p:sp>
        <p:nvSpPr>
          <p:cNvPr id="6" name="Footer Placeholder 5">
            <a:extLst>
              <a:ext uri="{FF2B5EF4-FFF2-40B4-BE49-F238E27FC236}">
                <a16:creationId xmlns:a16="http://schemas.microsoft.com/office/drawing/2014/main" id="{F101EC6E-E563-4E66-8707-F0AA7DBDE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474726-598A-4BFC-81CD-B5B7AB698441}"/>
              </a:ext>
            </a:extLst>
          </p:cNvPr>
          <p:cNvSpPr>
            <a:spLocks noGrp="1"/>
          </p:cNvSpPr>
          <p:nvPr>
            <p:ph type="sldNum" sz="quarter" idx="12"/>
          </p:nvPr>
        </p:nvSpPr>
        <p:spPr/>
        <p:txBody>
          <a:bodyPr/>
          <a:lstStyle/>
          <a:p>
            <a:fld id="{E3826CC5-42A9-4CD1-8E36-A44134070E34}" type="slidenum">
              <a:rPr lang="en-US" smtClean="0"/>
              <a:t>‹#›</a:t>
            </a:fld>
            <a:endParaRPr lang="en-US"/>
          </a:p>
        </p:txBody>
      </p:sp>
    </p:spTree>
    <p:extLst>
      <p:ext uri="{BB962C8B-B14F-4D97-AF65-F5344CB8AC3E}">
        <p14:creationId xmlns:p14="http://schemas.microsoft.com/office/powerpoint/2010/main" val="2189465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64F59F-A658-4A3A-8181-12787BCCE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2C0CD6-A07F-47D6-BF1A-391E6BD4F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C8421-8998-4EFF-A697-E68C6DAB01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199B2-0360-4C39-A7BE-51B6B63BB421}" type="datetimeFigureOut">
              <a:rPr lang="en-US" smtClean="0"/>
              <a:t>4/19/2022</a:t>
            </a:fld>
            <a:endParaRPr lang="en-US"/>
          </a:p>
        </p:txBody>
      </p:sp>
      <p:sp>
        <p:nvSpPr>
          <p:cNvPr id="5" name="Footer Placeholder 4">
            <a:extLst>
              <a:ext uri="{FF2B5EF4-FFF2-40B4-BE49-F238E27FC236}">
                <a16:creationId xmlns:a16="http://schemas.microsoft.com/office/drawing/2014/main" id="{3F396AB7-C74B-4921-8499-D7A420C3BB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B2D44F-69C8-4A24-924D-4C679D84CA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26CC5-42A9-4CD1-8E36-A44134070E34}" type="slidenum">
              <a:rPr lang="en-US" smtClean="0"/>
              <a:t>‹#›</a:t>
            </a:fld>
            <a:endParaRPr lang="en-US"/>
          </a:p>
        </p:txBody>
      </p:sp>
    </p:spTree>
    <p:extLst>
      <p:ext uri="{BB962C8B-B14F-4D97-AF65-F5344CB8AC3E}">
        <p14:creationId xmlns:p14="http://schemas.microsoft.com/office/powerpoint/2010/main" val="2290792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 Id="rId5" Type="http://schemas.openxmlformats.org/officeDocument/2006/relationships/image" Target="../media/image12.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quantumrhino.com/" TargetMode="External"/><Relationship Id="rId1" Type="http://schemas.openxmlformats.org/officeDocument/2006/relationships/slideLayout" Target="../slideLayouts/slideLayout14.xml"/><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C645-CD13-4FA5-ADCF-1446E7FAE6DB}"/>
              </a:ext>
            </a:extLst>
          </p:cNvPr>
          <p:cNvSpPr>
            <a:spLocks noGrp="1"/>
          </p:cNvSpPr>
          <p:nvPr>
            <p:ph type="ctrTitle"/>
          </p:nvPr>
        </p:nvSpPr>
        <p:spPr/>
        <p:txBody>
          <a:bodyPr/>
          <a:lstStyle/>
          <a:p>
            <a:r>
              <a:rPr lang="en-US"/>
              <a:t>Friday Calendar</a:t>
            </a:r>
          </a:p>
        </p:txBody>
      </p:sp>
      <p:sp>
        <p:nvSpPr>
          <p:cNvPr id="3" name="Subtitle 2">
            <a:extLst>
              <a:ext uri="{FF2B5EF4-FFF2-40B4-BE49-F238E27FC236}">
                <a16:creationId xmlns:a16="http://schemas.microsoft.com/office/drawing/2014/main" id="{915B79BE-75F5-479C-9AB9-5B722BE009EA}"/>
              </a:ext>
            </a:extLst>
          </p:cNvPr>
          <p:cNvSpPr>
            <a:spLocks noGrp="1"/>
          </p:cNvSpPr>
          <p:nvPr>
            <p:ph type="subTitle" idx="1"/>
          </p:nvPr>
        </p:nvSpPr>
        <p:spPr/>
        <p:txBody>
          <a:bodyPr lIns="91440" tIns="45720" rIns="91440" bIns="45720" anchor="t"/>
          <a:lstStyle/>
          <a:p>
            <a:r>
              <a:rPr lang="en-US">
                <a:latin typeface="Barlow SemiBold"/>
              </a:rPr>
              <a:t>Sprint 4</a:t>
            </a:r>
            <a:endParaRPr lang="en-US"/>
          </a:p>
        </p:txBody>
      </p:sp>
      <p:sp>
        <p:nvSpPr>
          <p:cNvPr id="4" name="Text Placeholder 3">
            <a:extLst>
              <a:ext uri="{FF2B5EF4-FFF2-40B4-BE49-F238E27FC236}">
                <a16:creationId xmlns:a16="http://schemas.microsoft.com/office/drawing/2014/main" id="{8650DC8E-60AD-4FF9-B0E5-B9DAB212DDFF}"/>
              </a:ext>
            </a:extLst>
          </p:cNvPr>
          <p:cNvSpPr>
            <a:spLocks noGrp="1"/>
          </p:cNvSpPr>
          <p:nvPr>
            <p:ph type="body" sz="quarter" idx="10"/>
          </p:nvPr>
        </p:nvSpPr>
        <p:spPr/>
        <p:txBody>
          <a:bodyPr>
            <a:normAutofit lnSpcReduction="10000"/>
          </a:bodyPr>
          <a:lstStyle/>
          <a:p>
            <a:endParaRPr lang="en-US"/>
          </a:p>
        </p:txBody>
      </p:sp>
      <p:sp>
        <p:nvSpPr>
          <p:cNvPr id="5" name="TextBox 4">
            <a:extLst>
              <a:ext uri="{FF2B5EF4-FFF2-40B4-BE49-F238E27FC236}">
                <a16:creationId xmlns:a16="http://schemas.microsoft.com/office/drawing/2014/main" id="{C944A6C1-EA85-0341-AEEB-0670A63131DA}"/>
              </a:ext>
            </a:extLst>
          </p:cNvPr>
          <p:cNvSpPr txBox="1"/>
          <p:nvPr/>
        </p:nvSpPr>
        <p:spPr>
          <a:xfrm>
            <a:off x="2124635" y="217842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44077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4E2D9-C4AC-6A43-9330-20E62802BCA9}"/>
              </a:ext>
            </a:extLst>
          </p:cNvPr>
          <p:cNvSpPr>
            <a:spLocks noGrp="1"/>
          </p:cNvSpPr>
          <p:nvPr>
            <p:ph type="title"/>
          </p:nvPr>
        </p:nvSpPr>
        <p:spPr/>
        <p:txBody>
          <a:bodyPr/>
          <a:lstStyle/>
          <a:p>
            <a:r>
              <a:rPr lang="en-US">
                <a:latin typeface="Barlow SemiBold"/>
              </a:rPr>
              <a:t>After Logging In</a:t>
            </a: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E68F2ED8-27B5-465F-A9EB-E529755626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7314" y="1655763"/>
            <a:ext cx="8029221" cy="4516437"/>
          </a:xfrm>
        </p:spPr>
      </p:pic>
      <p:sp>
        <p:nvSpPr>
          <p:cNvPr id="3" name="TextBox 2">
            <a:extLst>
              <a:ext uri="{FF2B5EF4-FFF2-40B4-BE49-F238E27FC236}">
                <a16:creationId xmlns:a16="http://schemas.microsoft.com/office/drawing/2014/main" id="{C841DEA6-5D52-0678-C622-B28B22AB3CEC}"/>
              </a:ext>
            </a:extLst>
          </p:cNvPr>
          <p:cNvSpPr txBox="1"/>
          <p:nvPr/>
        </p:nvSpPr>
        <p:spPr>
          <a:xfrm>
            <a:off x="8643258" y="731521"/>
            <a:ext cx="238614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User's profile picture is now visible next to sign out button</a:t>
            </a:r>
          </a:p>
        </p:txBody>
      </p:sp>
    </p:spTree>
    <p:extLst>
      <p:ext uri="{BB962C8B-B14F-4D97-AF65-F5344CB8AC3E}">
        <p14:creationId xmlns:p14="http://schemas.microsoft.com/office/powerpoint/2010/main" val="681116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4E2D9-C4AC-6A43-9330-20E62802BCA9}"/>
              </a:ext>
            </a:extLst>
          </p:cNvPr>
          <p:cNvSpPr>
            <a:spLocks noGrp="1"/>
          </p:cNvSpPr>
          <p:nvPr>
            <p:ph type="title"/>
          </p:nvPr>
        </p:nvSpPr>
        <p:spPr/>
        <p:txBody>
          <a:bodyPr lIns="91440" tIns="45720" rIns="91440" bIns="45720" anchor="t"/>
          <a:lstStyle/>
          <a:p>
            <a:r>
              <a:rPr lang="en-US"/>
              <a:t>Calendar UI</a:t>
            </a:r>
          </a:p>
        </p:txBody>
      </p:sp>
      <p:pic>
        <p:nvPicPr>
          <p:cNvPr id="12" name="Picture 11" descr="Graphical user interface, application, table, Excel&#10;&#10;Description automatically generated">
            <a:extLst>
              <a:ext uri="{FF2B5EF4-FFF2-40B4-BE49-F238E27FC236}">
                <a16:creationId xmlns:a16="http://schemas.microsoft.com/office/drawing/2014/main" id="{6E11B0B0-EF70-6144-9190-32F5C246B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231" y="1035753"/>
            <a:ext cx="5120111" cy="3248641"/>
          </a:xfrm>
          <a:prstGeom prst="rect">
            <a:avLst/>
          </a:prstGeom>
        </p:spPr>
      </p:pic>
      <p:pic>
        <p:nvPicPr>
          <p:cNvPr id="10" name="Picture 9" descr="Graphical user interface, application, table, Excel&#10;&#10;Description automatically generated">
            <a:extLst>
              <a:ext uri="{FF2B5EF4-FFF2-40B4-BE49-F238E27FC236}">
                <a16:creationId xmlns:a16="http://schemas.microsoft.com/office/drawing/2014/main" id="{56D41218-B175-F24E-A47C-43A335C2E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044" y="2081324"/>
            <a:ext cx="5087387" cy="3227879"/>
          </a:xfrm>
          <a:prstGeom prst="rect">
            <a:avLst/>
          </a:prstGeom>
        </p:spPr>
      </p:pic>
      <p:pic>
        <p:nvPicPr>
          <p:cNvPr id="8" name="Content Placeholder 7" descr="Graphical user interface, text, application, Teams&#10;&#10;Description automatically generated">
            <a:extLst>
              <a:ext uri="{FF2B5EF4-FFF2-40B4-BE49-F238E27FC236}">
                <a16:creationId xmlns:a16="http://schemas.microsoft.com/office/drawing/2014/main" id="{59168565-84BD-ED48-ABBA-B105600192F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21375" y="3172478"/>
            <a:ext cx="5120111" cy="3248642"/>
          </a:xfrm>
        </p:spPr>
      </p:pic>
      <p:sp>
        <p:nvSpPr>
          <p:cNvPr id="3" name="TextBox 2">
            <a:extLst>
              <a:ext uri="{FF2B5EF4-FFF2-40B4-BE49-F238E27FC236}">
                <a16:creationId xmlns:a16="http://schemas.microsoft.com/office/drawing/2014/main" id="{99B5997F-0055-DE28-A624-3ACA96081269}"/>
              </a:ext>
            </a:extLst>
          </p:cNvPr>
          <p:cNvSpPr txBox="1"/>
          <p:nvPr/>
        </p:nvSpPr>
        <p:spPr>
          <a:xfrm>
            <a:off x="6418217" y="11103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Work week calendar view</a:t>
            </a:r>
          </a:p>
        </p:txBody>
      </p:sp>
      <p:sp>
        <p:nvSpPr>
          <p:cNvPr id="7" name="TextBox 1">
            <a:extLst>
              <a:ext uri="{FF2B5EF4-FFF2-40B4-BE49-F238E27FC236}">
                <a16:creationId xmlns:a16="http://schemas.microsoft.com/office/drawing/2014/main" id="{258C90C7-3EBE-7C84-FB48-A136A75C0582}"/>
              </a:ext>
            </a:extLst>
          </p:cNvPr>
          <p:cNvSpPr txBox="1"/>
          <p:nvPr/>
        </p:nvSpPr>
        <p:spPr>
          <a:xfrm>
            <a:off x="8786948" y="2233748"/>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Week calendar view</a:t>
            </a:r>
            <a:endParaRPr lang="en-US">
              <a:ea typeface="Calibri"/>
              <a:cs typeface="Calibri"/>
            </a:endParaRPr>
          </a:p>
        </p:txBody>
      </p:sp>
      <p:sp>
        <p:nvSpPr>
          <p:cNvPr id="9" name="TextBox 1">
            <a:extLst>
              <a:ext uri="{FF2B5EF4-FFF2-40B4-BE49-F238E27FC236}">
                <a16:creationId xmlns:a16="http://schemas.microsoft.com/office/drawing/2014/main" id="{34BB3350-3F9D-03EE-C77B-559885F864FC}"/>
              </a:ext>
            </a:extLst>
          </p:cNvPr>
          <p:cNvSpPr txBox="1"/>
          <p:nvPr/>
        </p:nvSpPr>
        <p:spPr>
          <a:xfrm>
            <a:off x="4245428" y="5752010"/>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Day calendar view</a:t>
            </a:r>
            <a:endParaRPr lang="en-US">
              <a:ea typeface="Calibri"/>
              <a:cs typeface="Calibri"/>
            </a:endParaRPr>
          </a:p>
        </p:txBody>
      </p:sp>
    </p:spTree>
    <p:extLst>
      <p:ext uri="{BB962C8B-B14F-4D97-AF65-F5344CB8AC3E}">
        <p14:creationId xmlns:p14="http://schemas.microsoft.com/office/powerpoint/2010/main" val="133563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4E2D9-C4AC-6A43-9330-20E62802BCA9}"/>
              </a:ext>
            </a:extLst>
          </p:cNvPr>
          <p:cNvSpPr>
            <a:spLocks noGrp="1"/>
          </p:cNvSpPr>
          <p:nvPr>
            <p:ph type="title"/>
          </p:nvPr>
        </p:nvSpPr>
        <p:spPr/>
        <p:txBody>
          <a:bodyPr lIns="91440" tIns="45720" rIns="91440" bIns="45720" anchor="t"/>
          <a:lstStyle/>
          <a:p>
            <a:r>
              <a:rPr lang="en-US">
                <a:latin typeface="Barlow SemiBold"/>
              </a:rPr>
              <a:t>Calendar UI</a:t>
            </a:r>
            <a:endParaRPr lang="en-US"/>
          </a:p>
        </p:txBody>
      </p:sp>
      <p:pic>
        <p:nvPicPr>
          <p:cNvPr id="7" name="Content Placeholder 6" descr="Graphical user interface, application, table, Excel&#10;&#10;Description automatically generated">
            <a:extLst>
              <a:ext uri="{FF2B5EF4-FFF2-40B4-BE49-F238E27FC236}">
                <a16:creationId xmlns:a16="http://schemas.microsoft.com/office/drawing/2014/main" id="{A73E8BD0-CE83-AF47-9052-F3027AA12D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3373" y="889687"/>
            <a:ext cx="8442501" cy="5356654"/>
          </a:xfrm>
        </p:spPr>
      </p:pic>
      <p:sp>
        <p:nvSpPr>
          <p:cNvPr id="3" name="TextBox 2">
            <a:extLst>
              <a:ext uri="{FF2B5EF4-FFF2-40B4-BE49-F238E27FC236}">
                <a16:creationId xmlns:a16="http://schemas.microsoft.com/office/drawing/2014/main" id="{34034F8D-899F-035D-52C7-653111487924}"/>
              </a:ext>
            </a:extLst>
          </p:cNvPr>
          <p:cNvSpPr txBox="1"/>
          <p:nvPr/>
        </p:nvSpPr>
        <p:spPr>
          <a:xfrm>
            <a:off x="9753600" y="3078480"/>
            <a:ext cx="20639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Example of events in the calendar</a:t>
            </a:r>
          </a:p>
        </p:txBody>
      </p:sp>
    </p:spTree>
    <p:extLst>
      <p:ext uri="{BB962C8B-B14F-4D97-AF65-F5344CB8AC3E}">
        <p14:creationId xmlns:p14="http://schemas.microsoft.com/office/powerpoint/2010/main" val="441164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4E2D9-C4AC-6A43-9330-20E62802BCA9}"/>
              </a:ext>
            </a:extLst>
          </p:cNvPr>
          <p:cNvSpPr>
            <a:spLocks noGrp="1"/>
          </p:cNvSpPr>
          <p:nvPr>
            <p:ph type="title"/>
          </p:nvPr>
        </p:nvSpPr>
        <p:spPr/>
        <p:txBody>
          <a:bodyPr lIns="91440" tIns="45720" rIns="91440" bIns="45720" anchor="t"/>
          <a:lstStyle/>
          <a:p>
            <a:r>
              <a:rPr lang="en-US"/>
              <a:t>Settings Page</a:t>
            </a:r>
          </a:p>
        </p:txBody>
      </p:sp>
      <p:pic>
        <p:nvPicPr>
          <p:cNvPr id="11" name="Picture 10" descr="Graphical user interface, application, Teams&#10;&#10;Description automatically generated">
            <a:extLst>
              <a:ext uri="{FF2B5EF4-FFF2-40B4-BE49-F238E27FC236}">
                <a16:creationId xmlns:a16="http://schemas.microsoft.com/office/drawing/2014/main" id="{A1F5BE6B-C5D4-EA47-871B-89BAF919B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493" y="959665"/>
            <a:ext cx="7244778" cy="4596714"/>
          </a:xfrm>
          <a:prstGeom prst="rect">
            <a:avLst/>
          </a:prstGeom>
        </p:spPr>
      </p:pic>
      <p:pic>
        <p:nvPicPr>
          <p:cNvPr id="9" name="Picture 8" descr="Graphical user interface, application, Teams&#10;&#10;Description automatically generated">
            <a:extLst>
              <a:ext uri="{FF2B5EF4-FFF2-40B4-BE49-F238E27FC236}">
                <a16:creationId xmlns:a16="http://schemas.microsoft.com/office/drawing/2014/main" id="{9A0AE0FB-1539-5D42-9290-D6181AB0F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3140" y="2005236"/>
            <a:ext cx="7244777" cy="4596714"/>
          </a:xfrm>
          <a:prstGeom prst="rect">
            <a:avLst/>
          </a:prstGeom>
        </p:spPr>
      </p:pic>
      <p:sp>
        <p:nvSpPr>
          <p:cNvPr id="3" name="TextBox 2">
            <a:extLst>
              <a:ext uri="{FF2B5EF4-FFF2-40B4-BE49-F238E27FC236}">
                <a16:creationId xmlns:a16="http://schemas.microsoft.com/office/drawing/2014/main" id="{6078F0F8-0E4F-9B56-DFF5-4D9188E94F90}"/>
              </a:ext>
            </a:extLst>
          </p:cNvPr>
          <p:cNvSpPr txBox="1"/>
          <p:nvPr/>
        </p:nvSpPr>
        <p:spPr>
          <a:xfrm>
            <a:off x="8220891" y="98842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Calendar settings for adding/removing calendars</a:t>
            </a:r>
            <a:endParaRPr lang="en-US">
              <a:ea typeface="Calibri"/>
              <a:cs typeface="Calibri"/>
            </a:endParaRPr>
          </a:p>
        </p:txBody>
      </p:sp>
      <p:sp>
        <p:nvSpPr>
          <p:cNvPr id="6" name="TextBox 5">
            <a:extLst>
              <a:ext uri="{FF2B5EF4-FFF2-40B4-BE49-F238E27FC236}">
                <a16:creationId xmlns:a16="http://schemas.microsoft.com/office/drawing/2014/main" id="{C5D811D6-4538-DC3A-2488-3295FD5ED49E}"/>
              </a:ext>
            </a:extLst>
          </p:cNvPr>
          <p:cNvSpPr txBox="1"/>
          <p:nvPr/>
        </p:nvSpPr>
        <p:spPr>
          <a:xfrm>
            <a:off x="2129245" y="567798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Account settings for adding/removing accounts</a:t>
            </a:r>
            <a:endParaRPr lang="en-US">
              <a:ea typeface="Calibri"/>
              <a:cs typeface="Calibri"/>
            </a:endParaRPr>
          </a:p>
        </p:txBody>
      </p:sp>
    </p:spTree>
    <p:extLst>
      <p:ext uri="{BB962C8B-B14F-4D97-AF65-F5344CB8AC3E}">
        <p14:creationId xmlns:p14="http://schemas.microsoft.com/office/powerpoint/2010/main" val="345467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4E2D9-C4AC-6A43-9330-20E62802BCA9}"/>
              </a:ext>
            </a:extLst>
          </p:cNvPr>
          <p:cNvSpPr>
            <a:spLocks noGrp="1"/>
          </p:cNvSpPr>
          <p:nvPr>
            <p:ph type="title"/>
          </p:nvPr>
        </p:nvSpPr>
        <p:spPr/>
        <p:txBody>
          <a:bodyPr lIns="91440" tIns="45720" rIns="91440" bIns="45720" anchor="t"/>
          <a:lstStyle/>
          <a:p>
            <a:r>
              <a:rPr lang="en-US">
                <a:latin typeface="Barlow SemiBold"/>
              </a:rPr>
              <a:t>Demo</a:t>
            </a:r>
            <a:endParaRPr lang="en-US"/>
          </a:p>
        </p:txBody>
      </p:sp>
    </p:spTree>
    <p:extLst>
      <p:ext uri="{BB962C8B-B14F-4D97-AF65-F5344CB8AC3E}">
        <p14:creationId xmlns:p14="http://schemas.microsoft.com/office/powerpoint/2010/main" val="2426166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FF7221-AE5B-4438-AD99-151DE588953B}"/>
              </a:ext>
            </a:extLst>
          </p:cNvPr>
          <p:cNvSpPr>
            <a:spLocks noGrp="1"/>
          </p:cNvSpPr>
          <p:nvPr>
            <p:ph type="title"/>
          </p:nvPr>
        </p:nvSpPr>
        <p:spPr/>
        <p:txBody>
          <a:bodyPr/>
          <a:lstStyle/>
          <a:p>
            <a:r>
              <a:rPr lang="en-US"/>
              <a:t>Meet the Capstone Team</a:t>
            </a:r>
          </a:p>
        </p:txBody>
      </p:sp>
      <p:grpSp>
        <p:nvGrpSpPr>
          <p:cNvPr id="12" name="Group 11">
            <a:extLst>
              <a:ext uri="{FF2B5EF4-FFF2-40B4-BE49-F238E27FC236}">
                <a16:creationId xmlns:a16="http://schemas.microsoft.com/office/drawing/2014/main" id="{BA3618BB-5B21-4084-BB13-B4EFBB3159C9}"/>
              </a:ext>
            </a:extLst>
          </p:cNvPr>
          <p:cNvGrpSpPr/>
          <p:nvPr/>
        </p:nvGrpSpPr>
        <p:grpSpPr>
          <a:xfrm>
            <a:off x="8997537" y="1262576"/>
            <a:ext cx="2292394" cy="3063091"/>
            <a:chOff x="1673352" y="1062877"/>
            <a:chExt cx="2629988" cy="3333166"/>
          </a:xfrm>
        </p:grpSpPr>
        <p:sp>
          <p:nvSpPr>
            <p:cNvPr id="13" name="Rectangle 12" descr="Person on busy street">
              <a:extLst>
                <a:ext uri="{FF2B5EF4-FFF2-40B4-BE49-F238E27FC236}">
                  <a16:creationId xmlns:a16="http://schemas.microsoft.com/office/drawing/2014/main" id="{2A557FC4-B15C-4B11-B5A5-912F5DBF9EF8}"/>
                </a:ext>
              </a:extLst>
            </p:cNvPr>
            <p:cNvSpPr/>
            <p:nvPr/>
          </p:nvSpPr>
          <p:spPr>
            <a:xfrm>
              <a:off x="1673352" y="1062877"/>
              <a:ext cx="2629988" cy="229906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17A0FC2-5D61-4032-AC7C-C3BA2E3A5E4D}"/>
                </a:ext>
              </a:extLst>
            </p:cNvPr>
            <p:cNvSpPr txBox="1"/>
            <p:nvPr/>
          </p:nvSpPr>
          <p:spPr>
            <a:xfrm>
              <a:off x="1786580" y="3657379"/>
              <a:ext cx="2316480" cy="738664"/>
            </a:xfrm>
            <a:prstGeom prst="rect">
              <a:avLst/>
            </a:prstGeom>
            <a:noFill/>
          </p:spPr>
          <p:txBody>
            <a:bodyPr wrap="square" rtlCol="0">
              <a:spAutoFit/>
            </a:bodyPr>
            <a:lstStyle/>
            <a:p>
              <a:pPr algn="ctr"/>
              <a:r>
                <a:rPr lang="en-US" sz="2400" dirty="0">
                  <a:latin typeface="Barlow Medium" panose="00000600000000000000" pitchFamily="2" charset="0"/>
                </a:rPr>
                <a:t>Lloyd Rowe</a:t>
              </a:r>
            </a:p>
            <a:p>
              <a:pPr algn="ctr"/>
              <a:r>
                <a:rPr lang="en-US" dirty="0">
                  <a:latin typeface="Barlow Medium" panose="00000600000000000000" pitchFamily="2" charset="0"/>
                </a:rPr>
                <a:t>lnrowe@bsu.edu</a:t>
              </a:r>
            </a:p>
          </p:txBody>
        </p:sp>
      </p:grpSp>
      <p:sp>
        <p:nvSpPr>
          <p:cNvPr id="17" name="TextBox 16">
            <a:extLst>
              <a:ext uri="{FF2B5EF4-FFF2-40B4-BE49-F238E27FC236}">
                <a16:creationId xmlns:a16="http://schemas.microsoft.com/office/drawing/2014/main" id="{0AF44262-9225-4480-988E-D326DCE2A4EE}"/>
              </a:ext>
            </a:extLst>
          </p:cNvPr>
          <p:cNvSpPr txBox="1"/>
          <p:nvPr/>
        </p:nvSpPr>
        <p:spPr>
          <a:xfrm>
            <a:off x="1332913" y="3529770"/>
            <a:ext cx="2053112" cy="713963"/>
          </a:xfrm>
          <a:prstGeom prst="rect">
            <a:avLst/>
          </a:prstGeom>
          <a:noFill/>
        </p:spPr>
        <p:txBody>
          <a:bodyPr wrap="square" lIns="91440" tIns="45720" rIns="91440" bIns="45720" rtlCol="0" anchor="t">
            <a:spAutoFit/>
          </a:bodyPr>
          <a:lstStyle/>
          <a:p>
            <a:pPr algn="ctr"/>
            <a:r>
              <a:rPr lang="en-US" sz="2000" dirty="0">
                <a:latin typeface="Barlow Medium"/>
              </a:rPr>
              <a:t>Cameron Slash</a:t>
            </a:r>
          </a:p>
          <a:p>
            <a:pPr algn="ctr"/>
            <a:r>
              <a:rPr lang="en-US" sz="1600" dirty="0">
                <a:latin typeface="Barlow Medium"/>
              </a:rPr>
              <a:t>caslash@bsu.edu</a:t>
            </a:r>
          </a:p>
        </p:txBody>
      </p:sp>
      <p:grpSp>
        <p:nvGrpSpPr>
          <p:cNvPr id="18" name="Group 17">
            <a:extLst>
              <a:ext uri="{FF2B5EF4-FFF2-40B4-BE49-F238E27FC236}">
                <a16:creationId xmlns:a16="http://schemas.microsoft.com/office/drawing/2014/main" id="{B14DA1F7-8B3D-4B3A-97BB-9442C13D1E3C}"/>
              </a:ext>
            </a:extLst>
          </p:cNvPr>
          <p:cNvGrpSpPr/>
          <p:nvPr/>
        </p:nvGrpSpPr>
        <p:grpSpPr>
          <a:xfrm>
            <a:off x="5061045" y="1290857"/>
            <a:ext cx="2447852" cy="2978694"/>
            <a:chOff x="1442620" y="1602373"/>
            <a:chExt cx="2650408" cy="3314313"/>
          </a:xfrm>
        </p:grpSpPr>
        <p:sp>
          <p:nvSpPr>
            <p:cNvPr id="19" name="Rectangle 18" descr="Person on busy street">
              <a:extLst>
                <a:ext uri="{FF2B5EF4-FFF2-40B4-BE49-F238E27FC236}">
                  <a16:creationId xmlns:a16="http://schemas.microsoft.com/office/drawing/2014/main" id="{E1B66954-9DAA-4FF0-8CB2-4F34950757C5}"/>
                </a:ext>
              </a:extLst>
            </p:cNvPr>
            <p:cNvSpPr/>
            <p:nvPr/>
          </p:nvSpPr>
          <p:spPr>
            <a:xfrm>
              <a:off x="1463040" y="1602373"/>
              <a:ext cx="2629988" cy="229906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A16ED91-0186-477C-899A-E472A59A764D}"/>
                </a:ext>
              </a:extLst>
            </p:cNvPr>
            <p:cNvSpPr txBox="1"/>
            <p:nvPr/>
          </p:nvSpPr>
          <p:spPr>
            <a:xfrm>
              <a:off x="1442620" y="4197531"/>
              <a:ext cx="2650408" cy="719155"/>
            </a:xfrm>
            <a:prstGeom prst="rect">
              <a:avLst/>
            </a:prstGeom>
            <a:noFill/>
          </p:spPr>
          <p:txBody>
            <a:bodyPr wrap="square" lIns="91440" tIns="45720" rIns="91440" bIns="45720" rtlCol="0" anchor="t">
              <a:spAutoFit/>
            </a:bodyPr>
            <a:lstStyle/>
            <a:p>
              <a:pPr algn="ctr"/>
              <a:r>
                <a:rPr lang="en-US" sz="2000" dirty="0">
                  <a:latin typeface="Barlow Medium"/>
                </a:rPr>
                <a:t>Michael Heckman</a:t>
              </a:r>
            </a:p>
            <a:p>
              <a:pPr algn="ctr"/>
              <a:r>
                <a:rPr lang="en-US" sz="1600" dirty="0">
                  <a:latin typeface="Barlow Medium"/>
                </a:rPr>
                <a:t>msheckman@bsu.edu</a:t>
              </a:r>
            </a:p>
          </p:txBody>
        </p:sp>
      </p:grpSp>
      <p:pic>
        <p:nvPicPr>
          <p:cNvPr id="3" name="Picture 2" descr="A person wearing a graduation cap&#10;&#10;Description automatically generated with medium confidence">
            <a:extLst>
              <a:ext uri="{FF2B5EF4-FFF2-40B4-BE49-F238E27FC236}">
                <a16:creationId xmlns:a16="http://schemas.microsoft.com/office/drawing/2014/main" id="{9F734C9C-3638-144B-B700-61EC1D5A7B1A}"/>
              </a:ext>
            </a:extLst>
          </p:cNvPr>
          <p:cNvPicPr>
            <a:picLocks noChangeAspect="1"/>
          </p:cNvPicPr>
          <p:nvPr/>
        </p:nvPicPr>
        <p:blipFill rotWithShape="1">
          <a:blip r:embed="rId3">
            <a:extLst>
              <a:ext uri="{28A0092B-C50C-407E-A947-70E740481C1C}">
                <a14:useLocalDpi xmlns:a14="http://schemas.microsoft.com/office/drawing/2010/main" val="0"/>
              </a:ext>
            </a:extLst>
          </a:blip>
          <a:srcRect t="7360" b="34707"/>
          <a:stretch/>
        </p:blipFill>
        <p:spPr>
          <a:xfrm>
            <a:off x="1332963" y="1261919"/>
            <a:ext cx="2337006" cy="2028988"/>
          </a:xfrm>
          <a:prstGeom prst="rect">
            <a:avLst/>
          </a:prstGeom>
        </p:spPr>
      </p:pic>
      <p:pic>
        <p:nvPicPr>
          <p:cNvPr id="2" name="Picture 3">
            <a:extLst>
              <a:ext uri="{FF2B5EF4-FFF2-40B4-BE49-F238E27FC236}">
                <a16:creationId xmlns:a16="http://schemas.microsoft.com/office/drawing/2014/main" id="{020B2A04-ACC9-4554-A56C-00EC3A59FA27}"/>
              </a:ext>
            </a:extLst>
          </p:cNvPr>
          <p:cNvPicPr>
            <a:picLocks noChangeAspect="1"/>
          </p:cNvPicPr>
          <p:nvPr/>
        </p:nvPicPr>
        <p:blipFill rotWithShape="1">
          <a:blip r:embed="rId4">
            <a:extLst>
              <a:ext uri="{28A0092B-C50C-407E-A947-70E740481C1C}">
                <a14:useLocalDpi xmlns:a14="http://schemas.microsoft.com/office/drawing/2010/main" val="0"/>
              </a:ext>
            </a:extLst>
          </a:blip>
          <a:srcRect l="-769" t="10900" r="769" b="24512"/>
          <a:stretch/>
        </p:blipFill>
        <p:spPr>
          <a:xfrm>
            <a:off x="5061045" y="1292481"/>
            <a:ext cx="2453123" cy="2123541"/>
          </a:xfrm>
          <a:prstGeom prst="rect">
            <a:avLst/>
          </a:prstGeom>
        </p:spPr>
      </p:pic>
      <p:pic>
        <p:nvPicPr>
          <p:cNvPr id="26" name="Picture 25">
            <a:extLst>
              <a:ext uri="{FF2B5EF4-FFF2-40B4-BE49-F238E27FC236}">
                <a16:creationId xmlns:a16="http://schemas.microsoft.com/office/drawing/2014/main" id="{A4AA5AF1-4D60-FB66-6756-E058253EEC70}"/>
              </a:ext>
            </a:extLst>
          </p:cNvPr>
          <p:cNvPicPr>
            <a:picLocks noChangeAspect="1"/>
          </p:cNvPicPr>
          <p:nvPr/>
        </p:nvPicPr>
        <p:blipFill>
          <a:blip r:embed="rId5">
            <a:extLst>
              <a:ext uri="{28A0092B-C50C-407E-A947-70E740481C1C}">
                <a14:useLocalDpi xmlns:a14="http://schemas.microsoft.com/office/drawing/2010/main" val="0"/>
              </a:ext>
            </a:extLst>
          </a:blip>
          <a:srcRect t="9519" b="9519"/>
          <a:stretch/>
        </p:blipFill>
        <p:spPr>
          <a:xfrm>
            <a:off x="1033950" y="4454603"/>
            <a:ext cx="1941538" cy="1681747"/>
          </a:xfrm>
          <a:prstGeom prst="rect">
            <a:avLst/>
          </a:prstGeom>
        </p:spPr>
      </p:pic>
      <p:sp>
        <p:nvSpPr>
          <p:cNvPr id="29" name="TextBox 28">
            <a:extLst>
              <a:ext uri="{FF2B5EF4-FFF2-40B4-BE49-F238E27FC236}">
                <a16:creationId xmlns:a16="http://schemas.microsoft.com/office/drawing/2014/main" id="{83944CE9-9DAB-0602-FE96-3AACD76A5D0F}"/>
              </a:ext>
            </a:extLst>
          </p:cNvPr>
          <p:cNvSpPr txBox="1"/>
          <p:nvPr/>
        </p:nvSpPr>
        <p:spPr>
          <a:xfrm>
            <a:off x="3001596" y="5536048"/>
            <a:ext cx="2631846" cy="954107"/>
          </a:xfrm>
          <a:prstGeom prst="rect">
            <a:avLst/>
          </a:prstGeom>
          <a:noFill/>
        </p:spPr>
        <p:txBody>
          <a:bodyPr wrap="square" lIns="91440" tIns="45720" rIns="91440" bIns="45720" rtlCol="0" anchor="t">
            <a:spAutoFit/>
          </a:bodyPr>
          <a:lstStyle/>
          <a:p>
            <a:pPr algn="ctr"/>
            <a:r>
              <a:rPr lang="en-US" sz="2000" dirty="0">
                <a:latin typeface="Barlow Medium"/>
              </a:rPr>
              <a:t>Dr. Lan Lin</a:t>
            </a:r>
            <a:endParaRPr lang="en-US" dirty="0"/>
          </a:p>
          <a:p>
            <a:pPr algn="ctr"/>
            <a:r>
              <a:rPr lang="en-US" sz="2000" dirty="0">
                <a:latin typeface="Barlow Medium"/>
                <a:ea typeface="+mn-lt"/>
                <a:cs typeface="+mn-lt"/>
              </a:rPr>
              <a:t>Capstone Professor</a:t>
            </a:r>
          </a:p>
          <a:p>
            <a:pPr algn="ctr"/>
            <a:r>
              <a:rPr lang="en-US" sz="1600" dirty="0">
                <a:ea typeface="+mn-lt"/>
                <a:cs typeface="+mn-lt"/>
              </a:rPr>
              <a:t>llin4@bsu.edu</a:t>
            </a:r>
            <a:endParaRPr lang="en-US" dirty="0">
              <a:ea typeface="+mn-lt"/>
              <a:cs typeface="+mn-lt"/>
            </a:endParaRPr>
          </a:p>
        </p:txBody>
      </p:sp>
    </p:spTree>
    <p:extLst>
      <p:ext uri="{BB962C8B-B14F-4D97-AF65-F5344CB8AC3E}">
        <p14:creationId xmlns:p14="http://schemas.microsoft.com/office/powerpoint/2010/main" val="220431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688C0C-39DD-465E-B986-19660D0ED943}"/>
              </a:ext>
            </a:extLst>
          </p:cNvPr>
          <p:cNvSpPr>
            <a:spLocks noGrp="1"/>
          </p:cNvSpPr>
          <p:nvPr>
            <p:ph type="title"/>
          </p:nvPr>
        </p:nvSpPr>
        <p:spPr/>
        <p:txBody>
          <a:bodyPr/>
          <a:lstStyle/>
          <a:p>
            <a:r>
              <a:rPr lang="en-US"/>
              <a:t>Meet the Client</a:t>
            </a:r>
          </a:p>
        </p:txBody>
      </p:sp>
      <p:sp>
        <p:nvSpPr>
          <p:cNvPr id="5" name="Content Placeholder 4">
            <a:extLst>
              <a:ext uri="{FF2B5EF4-FFF2-40B4-BE49-F238E27FC236}">
                <a16:creationId xmlns:a16="http://schemas.microsoft.com/office/drawing/2014/main" id="{9CB78F4C-801C-4B97-A4B2-09D4EDFDF63F}"/>
              </a:ext>
            </a:extLst>
          </p:cNvPr>
          <p:cNvSpPr>
            <a:spLocks noGrp="1"/>
          </p:cNvSpPr>
          <p:nvPr>
            <p:ph idx="1"/>
          </p:nvPr>
        </p:nvSpPr>
        <p:spPr>
          <a:xfrm>
            <a:off x="4531807" y="1010195"/>
            <a:ext cx="7346109" cy="5738948"/>
          </a:xfrm>
        </p:spPr>
        <p:txBody>
          <a:bodyPr>
            <a:normAutofit fontScale="92500" lnSpcReduction="10000"/>
          </a:bodyPr>
          <a:lstStyle/>
          <a:p>
            <a:pPr marR="0" indent="0">
              <a:lnSpc>
                <a:spcPct val="200000"/>
              </a:lnSpc>
              <a:spcBef>
                <a:spcPts val="0"/>
              </a:spcBef>
              <a:spcAft>
                <a:spcPts val="100"/>
              </a:spcAft>
              <a:buNone/>
            </a:pPr>
            <a:r>
              <a:rPr lang="en-US" sz="1800">
                <a:solidFill>
                  <a:srgbClr val="000000"/>
                </a:solidFill>
                <a:effectLst/>
                <a:ea typeface="Calibri" panose="020F0502020204030204" pitchFamily="34" charset="0"/>
              </a:rPr>
              <a:t>QuantumRhino - Scottsdale, Arizona (remote-based company)</a:t>
            </a:r>
          </a:p>
          <a:p>
            <a:pPr marL="1200150" indent="-285750">
              <a:lnSpc>
                <a:spcPct val="200000"/>
              </a:lnSpc>
              <a:spcBef>
                <a:spcPts val="0"/>
              </a:spcBef>
              <a:spcAft>
                <a:spcPts val="100"/>
              </a:spcAft>
            </a:pPr>
            <a:r>
              <a:rPr lang="en-US" sz="1800">
                <a:solidFill>
                  <a:srgbClr val="000000"/>
                </a:solidFill>
                <a:effectLst/>
                <a:ea typeface="Calibri" panose="020F0502020204030204" pitchFamily="34" charset="0"/>
              </a:rPr>
              <a:t>A Veteran owned, US-based, business-first technology solutions and software integrations consulting company</a:t>
            </a:r>
            <a:endParaRPr lang="en-US" sz="1800">
              <a:solidFill>
                <a:srgbClr val="000000"/>
              </a:solidFill>
              <a:effectLst/>
              <a:ea typeface="Calibri" panose="020F0502020204030204" pitchFamily="34" charset="0"/>
              <a:cs typeface="Calibri" panose="020F0502020204030204" pitchFamily="34" charset="0"/>
            </a:endParaRPr>
          </a:p>
          <a:p>
            <a:pPr marL="1200150" indent="-285750">
              <a:lnSpc>
                <a:spcPct val="200000"/>
              </a:lnSpc>
              <a:spcBef>
                <a:spcPts val="0"/>
              </a:spcBef>
              <a:spcAft>
                <a:spcPts val="100"/>
              </a:spcAft>
            </a:pPr>
            <a:r>
              <a:rPr lang="en-US" sz="1800" u="sng">
                <a:solidFill>
                  <a:srgbClr val="000000"/>
                </a:solidFill>
                <a:ea typeface="Calibri" panose="020F0502020204030204" pitchFamily="34" charset="0"/>
                <a:hlinkClick r:id="rId2"/>
              </a:rPr>
              <a:t>QuantumRhino.com</a:t>
            </a:r>
            <a:r>
              <a:rPr lang="en-US" sz="1800">
                <a:solidFill>
                  <a:srgbClr val="000000"/>
                </a:solidFill>
                <a:effectLst/>
                <a:ea typeface="Calibri" panose="020F0502020204030204" pitchFamily="34" charset="0"/>
              </a:rPr>
              <a:t> </a:t>
            </a:r>
          </a:p>
          <a:p>
            <a:pPr marR="0" indent="0">
              <a:lnSpc>
                <a:spcPct val="200000"/>
              </a:lnSpc>
              <a:spcBef>
                <a:spcPts val="0"/>
              </a:spcBef>
              <a:spcAft>
                <a:spcPts val="100"/>
              </a:spcAft>
              <a:buNone/>
            </a:pPr>
            <a:r>
              <a:rPr lang="en-US" sz="1800">
                <a:solidFill>
                  <a:srgbClr val="000000"/>
                </a:solidFill>
                <a:effectLst/>
                <a:ea typeface="Calibri" panose="020F0502020204030204" pitchFamily="34" charset="0"/>
              </a:rPr>
              <a:t>Client Team</a:t>
            </a:r>
            <a:r>
              <a:rPr lang="en-US" sz="1000">
                <a:solidFill>
                  <a:srgbClr val="000000"/>
                </a:solidFill>
                <a:ea typeface="Calibri" panose="020F0502020204030204" pitchFamily="34" charset="0"/>
              </a:rPr>
              <a:t>	</a:t>
            </a:r>
            <a:endParaRPr lang="en-US" sz="1000">
              <a:solidFill>
                <a:srgbClr val="000000"/>
              </a:solidFill>
              <a:effectLst/>
              <a:ea typeface="Calibri" panose="020F0502020204030204" pitchFamily="34" charset="0"/>
            </a:endParaRPr>
          </a:p>
          <a:p>
            <a:pPr marR="0" indent="0">
              <a:lnSpc>
                <a:spcPct val="200000"/>
              </a:lnSpc>
              <a:spcBef>
                <a:spcPts val="0"/>
              </a:spcBef>
              <a:spcAft>
                <a:spcPts val="100"/>
              </a:spcAft>
              <a:buNone/>
            </a:pPr>
            <a:r>
              <a:rPr lang="en-US" sz="1800">
                <a:solidFill>
                  <a:srgbClr val="000000"/>
                </a:solidFill>
                <a:ea typeface="Calibri" panose="020F0502020204030204" pitchFamily="34" charset="0"/>
              </a:rPr>
              <a:t>	Chris Sinkwitz – CEO, Overall project contact and manager</a:t>
            </a:r>
          </a:p>
          <a:p>
            <a:pPr marR="0" indent="0">
              <a:lnSpc>
                <a:spcPct val="200000"/>
              </a:lnSpc>
              <a:spcBef>
                <a:spcPts val="0"/>
              </a:spcBef>
              <a:spcAft>
                <a:spcPts val="100"/>
              </a:spcAft>
              <a:buNone/>
            </a:pPr>
            <a:r>
              <a:rPr lang="en-US" sz="1800">
                <a:solidFill>
                  <a:srgbClr val="000000"/>
                </a:solidFill>
                <a:ea typeface="Calibri" panose="020F0502020204030204" pitchFamily="34" charset="0"/>
              </a:rPr>
              <a:t>	Drew Thomsen – Company Technology Specialist</a:t>
            </a:r>
          </a:p>
          <a:p>
            <a:pPr marR="0" indent="0">
              <a:lnSpc>
                <a:spcPct val="200000"/>
              </a:lnSpc>
              <a:spcBef>
                <a:spcPts val="0"/>
              </a:spcBef>
              <a:spcAft>
                <a:spcPts val="100"/>
              </a:spcAft>
              <a:buNone/>
            </a:pPr>
            <a:r>
              <a:rPr lang="en-US" sz="1800">
                <a:solidFill>
                  <a:srgbClr val="000000"/>
                </a:solidFill>
                <a:ea typeface="Calibri" panose="020F0502020204030204" pitchFamily="34" charset="0"/>
              </a:rPr>
              <a:t>	Dan Jarvis – Software architect</a:t>
            </a:r>
          </a:p>
          <a:p>
            <a:pPr marR="0" indent="0">
              <a:lnSpc>
                <a:spcPct val="200000"/>
              </a:lnSpc>
              <a:spcBef>
                <a:spcPts val="0"/>
              </a:spcBef>
              <a:spcAft>
                <a:spcPts val="100"/>
              </a:spcAft>
              <a:buNone/>
            </a:pPr>
            <a:r>
              <a:rPr lang="en-US" sz="1800">
                <a:solidFill>
                  <a:srgbClr val="000000"/>
                </a:solidFill>
                <a:ea typeface="Calibri" panose="020F0502020204030204" pitchFamily="34" charset="0"/>
              </a:rPr>
              <a:t>	Ivan Lopez – Software Developer </a:t>
            </a:r>
            <a:br>
              <a:rPr lang="en-US" sz="1800">
                <a:solidFill>
                  <a:srgbClr val="000000"/>
                </a:solidFill>
                <a:ea typeface="Calibri" panose="020F0502020204030204" pitchFamily="34" charset="0"/>
              </a:rPr>
            </a:br>
            <a:br>
              <a:rPr lang="en-US" sz="1800">
                <a:solidFill>
                  <a:srgbClr val="000000"/>
                </a:solidFill>
                <a:ea typeface="Calibri" panose="020F0502020204030204" pitchFamily="34" charset="0"/>
              </a:rPr>
            </a:br>
            <a:endParaRPr lang="en-US" sz="1800">
              <a:solidFill>
                <a:srgbClr val="000000"/>
              </a:solidFill>
              <a:effectLst/>
              <a:ea typeface="Calibri" panose="020F0502020204030204" pitchFamily="34" charset="0"/>
            </a:endParaRPr>
          </a:p>
          <a:p>
            <a:pPr marL="1257300" marR="0">
              <a:lnSpc>
                <a:spcPct val="200000"/>
              </a:lnSpc>
              <a:spcBef>
                <a:spcPts val="0"/>
              </a:spcBef>
              <a:spcAft>
                <a:spcPts val="100"/>
              </a:spcAft>
            </a:pPr>
            <a:endParaRPr lang="en-US" sz="1800">
              <a:solidFill>
                <a:srgbClr val="000000"/>
              </a:solidFill>
              <a:effectLst/>
              <a:ea typeface="Calibri" panose="020F0502020204030204" pitchFamily="34" charset="0"/>
            </a:endParaRPr>
          </a:p>
          <a:p>
            <a:pPr marL="1257300" marR="0">
              <a:lnSpc>
                <a:spcPct val="200000"/>
              </a:lnSpc>
              <a:spcBef>
                <a:spcPts val="0"/>
              </a:spcBef>
              <a:spcAft>
                <a:spcPts val="100"/>
              </a:spcAft>
            </a:pPr>
            <a:endParaRPr lang="en-US" sz="1800">
              <a:solidFill>
                <a:srgbClr val="000000"/>
              </a:solidFill>
              <a:ea typeface="Calibri" panose="020F0502020204030204" pitchFamily="34" charset="0"/>
            </a:endParaRPr>
          </a:p>
          <a:p>
            <a:pPr marL="914400" marR="0" indent="0">
              <a:lnSpc>
                <a:spcPct val="200000"/>
              </a:lnSpc>
              <a:spcBef>
                <a:spcPts val="0"/>
              </a:spcBef>
              <a:spcAft>
                <a:spcPts val="100"/>
              </a:spcAft>
              <a:buNone/>
            </a:pPr>
            <a:endParaRPr lang="en-US" sz="1800">
              <a:solidFill>
                <a:srgbClr val="000000"/>
              </a:solidFill>
              <a:ea typeface="Calibri" panose="020F0502020204030204" pitchFamily="34" charset="0"/>
            </a:endParaRPr>
          </a:p>
        </p:txBody>
      </p:sp>
      <p:pic>
        <p:nvPicPr>
          <p:cNvPr id="7" name="Graphic 6">
            <a:extLst>
              <a:ext uri="{FF2B5EF4-FFF2-40B4-BE49-F238E27FC236}">
                <a16:creationId xmlns:a16="http://schemas.microsoft.com/office/drawing/2014/main" id="{0E3A5476-0B67-45EB-B30E-26A58317D4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8517" y="333667"/>
            <a:ext cx="5605364" cy="5605364"/>
          </a:xfrm>
          <a:prstGeom prst="rect">
            <a:avLst/>
          </a:prstGeom>
        </p:spPr>
      </p:pic>
    </p:spTree>
    <p:extLst>
      <p:ext uri="{BB962C8B-B14F-4D97-AF65-F5344CB8AC3E}">
        <p14:creationId xmlns:p14="http://schemas.microsoft.com/office/powerpoint/2010/main" val="417800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FF7221-AE5B-4438-AD99-151DE588953B}"/>
              </a:ext>
            </a:extLst>
          </p:cNvPr>
          <p:cNvSpPr>
            <a:spLocks noGrp="1"/>
          </p:cNvSpPr>
          <p:nvPr>
            <p:ph type="title"/>
          </p:nvPr>
        </p:nvSpPr>
        <p:spPr/>
        <p:txBody>
          <a:bodyPr/>
          <a:lstStyle/>
          <a:p>
            <a:r>
              <a:rPr lang="en-US"/>
              <a:t>The Problem</a:t>
            </a:r>
          </a:p>
        </p:txBody>
      </p:sp>
      <p:sp>
        <p:nvSpPr>
          <p:cNvPr id="2" name="TextBox 1">
            <a:extLst>
              <a:ext uri="{FF2B5EF4-FFF2-40B4-BE49-F238E27FC236}">
                <a16:creationId xmlns:a16="http://schemas.microsoft.com/office/drawing/2014/main" id="{7CB0C2C0-73D6-47FD-A2A0-8A3F0316D5D3}"/>
              </a:ext>
            </a:extLst>
          </p:cNvPr>
          <p:cNvSpPr txBox="1"/>
          <p:nvPr/>
        </p:nvSpPr>
        <p:spPr>
          <a:xfrm>
            <a:off x="1274354" y="1285739"/>
            <a:ext cx="9927772" cy="1846659"/>
          </a:xfrm>
          <a:prstGeom prst="rect">
            <a:avLst/>
          </a:prstGeom>
          <a:noFill/>
        </p:spPr>
        <p:txBody>
          <a:bodyPr wrap="square" lIns="91440" tIns="45720" rIns="91440" bIns="45720" rtlCol="0" anchor="t">
            <a:spAutoFit/>
          </a:bodyPr>
          <a:lstStyle/>
          <a:p>
            <a:r>
              <a:rPr lang="en-US" sz="2400" dirty="0">
                <a:ea typeface="+mn-lt"/>
                <a:cs typeface="+mn-lt"/>
              </a:rPr>
              <a:t>QR employees use multiple calendars daily, often one per client. Scheduling </a:t>
            </a:r>
            <a:r>
              <a:rPr lang="en-US" sz="2400" dirty="0">
                <a:effectLst/>
                <a:ea typeface="+mn-lt"/>
                <a:cs typeface="+mn-lt"/>
              </a:rPr>
              <a:t>meetings </a:t>
            </a:r>
            <a:r>
              <a:rPr lang="en-US" sz="2400" dirty="0">
                <a:ea typeface="+mn-lt"/>
                <a:cs typeface="+mn-lt"/>
              </a:rPr>
              <a:t>with the development team is impossible often requiring the scheduler to look at multiple calendars for each person on the development team, leading to over booking.</a:t>
            </a:r>
            <a:endParaRPr lang="en-US" sz="2400" dirty="0">
              <a:effectLst/>
              <a:latin typeface="Calibri"/>
              <a:ea typeface="Calibri" panose="020F0502020204030204" pitchFamily="34" charset="0"/>
              <a:cs typeface="Calibri"/>
            </a:endParaRPr>
          </a:p>
          <a:p>
            <a:endParaRPr lang="en-US">
              <a:latin typeface="Barlow Medium" panose="00000600000000000000" pitchFamily="2" charset="0"/>
            </a:endParaRPr>
          </a:p>
        </p:txBody>
      </p:sp>
      <p:pic>
        <p:nvPicPr>
          <p:cNvPr id="3" name="Picture 3" descr="The Problem, a hectic double/triple booked calendar">
            <a:extLst>
              <a:ext uri="{FF2B5EF4-FFF2-40B4-BE49-F238E27FC236}">
                <a16:creationId xmlns:a16="http://schemas.microsoft.com/office/drawing/2014/main" id="{49DF41A3-FA00-D202-0B51-2EB35170954C}"/>
              </a:ext>
            </a:extLst>
          </p:cNvPr>
          <p:cNvPicPr>
            <a:picLocks noChangeAspect="1"/>
          </p:cNvPicPr>
          <p:nvPr/>
        </p:nvPicPr>
        <p:blipFill>
          <a:blip r:embed="rId3"/>
          <a:stretch>
            <a:fillRect/>
          </a:stretch>
        </p:blipFill>
        <p:spPr>
          <a:xfrm>
            <a:off x="1275650" y="2908890"/>
            <a:ext cx="7374106" cy="3273170"/>
          </a:xfrm>
          <a:prstGeom prst="rect">
            <a:avLst/>
          </a:prstGeom>
        </p:spPr>
      </p:pic>
      <p:sp>
        <p:nvSpPr>
          <p:cNvPr id="7" name="TextBox 6">
            <a:extLst>
              <a:ext uri="{FF2B5EF4-FFF2-40B4-BE49-F238E27FC236}">
                <a16:creationId xmlns:a16="http://schemas.microsoft.com/office/drawing/2014/main" id="{11FBDE7A-34C6-F876-1137-02975E3304CC}"/>
              </a:ext>
            </a:extLst>
          </p:cNvPr>
          <p:cNvSpPr txBox="1"/>
          <p:nvPr/>
        </p:nvSpPr>
        <p:spPr>
          <a:xfrm>
            <a:off x="8860541" y="5745021"/>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 real life example of the CEO's calendar</a:t>
            </a:r>
          </a:p>
        </p:txBody>
      </p:sp>
    </p:spTree>
    <p:extLst>
      <p:ext uri="{BB962C8B-B14F-4D97-AF65-F5344CB8AC3E}">
        <p14:creationId xmlns:p14="http://schemas.microsoft.com/office/powerpoint/2010/main" val="3781358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FF7221-AE5B-4438-AD99-151DE588953B}"/>
              </a:ext>
            </a:extLst>
          </p:cNvPr>
          <p:cNvSpPr>
            <a:spLocks noGrp="1"/>
          </p:cNvSpPr>
          <p:nvPr>
            <p:ph type="title"/>
          </p:nvPr>
        </p:nvSpPr>
        <p:spPr/>
        <p:txBody>
          <a:bodyPr/>
          <a:lstStyle/>
          <a:p>
            <a:r>
              <a:rPr lang="en-US" dirty="0">
                <a:latin typeface="Barlow SemiBold"/>
              </a:rPr>
              <a:t>The </a:t>
            </a:r>
            <a:r>
              <a:rPr lang="en-US">
                <a:latin typeface="Barlow SemiBold"/>
              </a:rPr>
              <a:t>Solution</a:t>
            </a:r>
            <a:endParaRPr lang="en-US"/>
          </a:p>
        </p:txBody>
      </p:sp>
      <p:sp>
        <p:nvSpPr>
          <p:cNvPr id="2" name="TextBox 1">
            <a:extLst>
              <a:ext uri="{FF2B5EF4-FFF2-40B4-BE49-F238E27FC236}">
                <a16:creationId xmlns:a16="http://schemas.microsoft.com/office/drawing/2014/main" id="{7CB0C2C0-73D6-47FD-A2A0-8A3F0316D5D3}"/>
              </a:ext>
            </a:extLst>
          </p:cNvPr>
          <p:cNvSpPr txBox="1"/>
          <p:nvPr/>
        </p:nvSpPr>
        <p:spPr>
          <a:xfrm>
            <a:off x="1274354" y="1285739"/>
            <a:ext cx="9927772" cy="1123384"/>
          </a:xfrm>
          <a:prstGeom prst="rect">
            <a:avLst/>
          </a:prstGeom>
          <a:noFill/>
        </p:spPr>
        <p:txBody>
          <a:bodyPr wrap="square" lIns="91440" tIns="45720" rIns="91440" bIns="45720" rtlCol="0" anchor="t">
            <a:spAutoFit/>
          </a:bodyPr>
          <a:lstStyle/>
          <a:p>
            <a:pPr>
              <a:lnSpc>
                <a:spcPct val="150000"/>
              </a:lnSpc>
            </a:pPr>
            <a:r>
              <a:rPr lang="en-US" sz="2400" dirty="0">
                <a:solidFill>
                  <a:srgbClr val="000000"/>
                </a:solidFill>
                <a:latin typeface="Barlow Medium"/>
                <a:ea typeface="Calibri" panose="020F0502020204030204" pitchFamily="34" charset="0"/>
                <a:cs typeface="Calibri"/>
              </a:rPr>
              <a:t>Allow the user to add multiple calendars, either Google or Microsoft, and then as events are added sync them across all the calendars </a:t>
            </a:r>
            <a:endParaRPr lang="en-US" sz="2400" dirty="0">
              <a:solidFill>
                <a:srgbClr val="000000"/>
              </a:solidFill>
              <a:latin typeface="Barlow Medium" panose="00000600000000000000" pitchFamily="2"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1EEACB6-7D20-A2C3-39EC-73990CE1828D}"/>
              </a:ext>
            </a:extLst>
          </p:cNvPr>
          <p:cNvSpPr txBox="1"/>
          <p:nvPr/>
        </p:nvSpPr>
        <p:spPr>
          <a:xfrm>
            <a:off x="4857629" y="5986160"/>
            <a:ext cx="342803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A screenshot showing a copied event </a:t>
            </a:r>
            <a:endParaRPr lang="en-US" sz="1600" dirty="0">
              <a:cs typeface="Calibri"/>
            </a:endParaRPr>
          </a:p>
        </p:txBody>
      </p:sp>
      <p:pic>
        <p:nvPicPr>
          <p:cNvPr id="11" name="Picture 11">
            <a:extLst>
              <a:ext uri="{FF2B5EF4-FFF2-40B4-BE49-F238E27FC236}">
                <a16:creationId xmlns:a16="http://schemas.microsoft.com/office/drawing/2014/main" id="{CCB4F91C-0F31-CC4B-A6E3-E296700A9FB4}"/>
              </a:ext>
            </a:extLst>
          </p:cNvPr>
          <p:cNvPicPr>
            <a:picLocks noChangeAspect="1"/>
          </p:cNvPicPr>
          <p:nvPr/>
        </p:nvPicPr>
        <p:blipFill>
          <a:blip r:embed="rId3"/>
          <a:stretch>
            <a:fillRect/>
          </a:stretch>
        </p:blipFill>
        <p:spPr>
          <a:xfrm>
            <a:off x="2959261" y="2613672"/>
            <a:ext cx="6697884" cy="3376506"/>
          </a:xfrm>
          <a:prstGeom prst="rect">
            <a:avLst/>
          </a:prstGeom>
        </p:spPr>
      </p:pic>
    </p:spTree>
    <p:extLst>
      <p:ext uri="{BB962C8B-B14F-4D97-AF65-F5344CB8AC3E}">
        <p14:creationId xmlns:p14="http://schemas.microsoft.com/office/powerpoint/2010/main" val="162137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FF7221-AE5B-4438-AD99-151DE588953B}"/>
              </a:ext>
            </a:extLst>
          </p:cNvPr>
          <p:cNvSpPr>
            <a:spLocks noGrp="1"/>
          </p:cNvSpPr>
          <p:nvPr>
            <p:ph type="title"/>
          </p:nvPr>
        </p:nvSpPr>
        <p:spPr/>
        <p:txBody>
          <a:bodyPr/>
          <a:lstStyle/>
          <a:p>
            <a:r>
              <a:rPr lang="en-US">
                <a:latin typeface="Barlow SemiBold"/>
              </a:rPr>
              <a:t>The Deliverable</a:t>
            </a:r>
            <a:endParaRPr lang="en-US"/>
          </a:p>
        </p:txBody>
      </p:sp>
      <p:sp>
        <p:nvSpPr>
          <p:cNvPr id="2" name="TextBox 1">
            <a:extLst>
              <a:ext uri="{FF2B5EF4-FFF2-40B4-BE49-F238E27FC236}">
                <a16:creationId xmlns:a16="http://schemas.microsoft.com/office/drawing/2014/main" id="{7CB0C2C0-73D6-47FD-A2A0-8A3F0316D5D3}"/>
              </a:ext>
            </a:extLst>
          </p:cNvPr>
          <p:cNvSpPr txBox="1"/>
          <p:nvPr/>
        </p:nvSpPr>
        <p:spPr>
          <a:xfrm>
            <a:off x="1274354" y="1285739"/>
            <a:ext cx="9927772" cy="3893374"/>
          </a:xfrm>
          <a:prstGeom prst="rect">
            <a:avLst/>
          </a:prstGeom>
          <a:noFill/>
        </p:spPr>
        <p:txBody>
          <a:bodyPr wrap="square" lIns="91440" tIns="45720" rIns="91440" bIns="45720" rtlCol="0" anchor="t">
            <a:spAutoFit/>
          </a:bodyPr>
          <a:lstStyle/>
          <a:p>
            <a:pPr marL="342900" indent="-342900">
              <a:lnSpc>
                <a:spcPct val="150000"/>
              </a:lnSpc>
              <a:buFont typeface="Arial"/>
              <a:buChar char="•"/>
            </a:pPr>
            <a:r>
              <a:rPr lang="en-US" sz="2400" dirty="0">
                <a:latin typeface="Barlow Medium"/>
                <a:cs typeface="Calibri"/>
              </a:rPr>
              <a:t>A web app that will accept multiple Google and Microsoft accounts and then multiple specific Calendars for each account</a:t>
            </a:r>
          </a:p>
          <a:p>
            <a:pPr marL="342900" indent="-342900">
              <a:lnSpc>
                <a:spcPct val="150000"/>
              </a:lnSpc>
              <a:buFont typeface="Arial"/>
              <a:buChar char="•"/>
            </a:pPr>
            <a:r>
              <a:rPr lang="en-US" sz="2400" dirty="0">
                <a:latin typeface="Barlow Medium"/>
                <a:cs typeface="Calibri"/>
              </a:rPr>
              <a:t>A behind the scenes integration that will sync events from one calendar to all the other calendars that were added</a:t>
            </a:r>
          </a:p>
          <a:p>
            <a:pPr marL="342900" indent="-342900">
              <a:lnSpc>
                <a:spcPct val="150000"/>
              </a:lnSpc>
              <a:buFont typeface="Arial"/>
              <a:buChar char="•"/>
            </a:pPr>
            <a:r>
              <a:rPr lang="en-US" sz="2400" dirty="0">
                <a:latin typeface="Barlow Medium"/>
                <a:cs typeface="Calibri"/>
              </a:rPr>
              <a:t>This will allow users to continue using their preferred calendar app without navigating across several accounts to schedule meetings or look at their day</a:t>
            </a:r>
          </a:p>
        </p:txBody>
      </p:sp>
    </p:spTree>
    <p:extLst>
      <p:ext uri="{BB962C8B-B14F-4D97-AF65-F5344CB8AC3E}">
        <p14:creationId xmlns:p14="http://schemas.microsoft.com/office/powerpoint/2010/main" val="2630311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FF7221-AE5B-4438-AD99-151DE588953B}"/>
              </a:ext>
            </a:extLst>
          </p:cNvPr>
          <p:cNvSpPr>
            <a:spLocks noGrp="1"/>
          </p:cNvSpPr>
          <p:nvPr>
            <p:ph type="title"/>
          </p:nvPr>
        </p:nvSpPr>
        <p:spPr/>
        <p:txBody>
          <a:bodyPr/>
          <a:lstStyle/>
          <a:p>
            <a:r>
              <a:rPr lang="en-US"/>
              <a:t>The Tech Stack</a:t>
            </a:r>
          </a:p>
        </p:txBody>
      </p:sp>
      <p:sp>
        <p:nvSpPr>
          <p:cNvPr id="2" name="TextBox 1">
            <a:extLst>
              <a:ext uri="{FF2B5EF4-FFF2-40B4-BE49-F238E27FC236}">
                <a16:creationId xmlns:a16="http://schemas.microsoft.com/office/drawing/2014/main" id="{7CB0C2C0-73D6-47FD-A2A0-8A3F0316D5D3}"/>
              </a:ext>
            </a:extLst>
          </p:cNvPr>
          <p:cNvSpPr txBox="1"/>
          <p:nvPr/>
        </p:nvSpPr>
        <p:spPr>
          <a:xfrm>
            <a:off x="1274354" y="1285739"/>
            <a:ext cx="9927772" cy="4447371"/>
          </a:xfrm>
          <a:prstGeom prst="rect">
            <a:avLst/>
          </a:prstGeom>
          <a:noFill/>
        </p:spPr>
        <p:txBody>
          <a:bodyPr wrap="square" rtlCol="0">
            <a:spAutoFit/>
          </a:bodyPr>
          <a:lstStyle/>
          <a:p>
            <a:pPr>
              <a:lnSpc>
                <a:spcPct val="150000"/>
              </a:lnSpc>
            </a:pPr>
            <a:r>
              <a:rPr lang="en-US" sz="2400">
                <a:solidFill>
                  <a:srgbClr val="000000"/>
                </a:solidFill>
                <a:effectLst/>
                <a:latin typeface="Barlow Medium" panose="00000600000000000000" pitchFamily="2" charset="0"/>
                <a:ea typeface="Calibri" panose="020F0502020204030204" pitchFamily="34" charset="0"/>
                <a:cs typeface="Calibri" panose="020F0502020204030204" pitchFamily="34" charset="0"/>
              </a:rPr>
              <a:t>AWS</a:t>
            </a:r>
          </a:p>
          <a:p>
            <a:pPr marL="342900" indent="-342900">
              <a:lnSpc>
                <a:spcPct val="150000"/>
              </a:lnSpc>
              <a:buFont typeface="Arial" panose="020B0604020202020204" pitchFamily="34" charset="0"/>
              <a:buChar char="•"/>
            </a:pPr>
            <a:r>
              <a:rPr lang="en-US" sz="2400">
                <a:solidFill>
                  <a:srgbClr val="000000"/>
                </a:solidFill>
                <a:latin typeface="Barlow Medium" panose="00000600000000000000" pitchFamily="2" charset="0"/>
                <a:ea typeface="Calibri" panose="020F0502020204030204" pitchFamily="34" charset="0"/>
                <a:cs typeface="Calibri" panose="020F0502020204030204" pitchFamily="34" charset="0"/>
              </a:rPr>
              <a:t>DynamoDB, Lambda functions, backend testing</a:t>
            </a:r>
          </a:p>
          <a:p>
            <a:pPr>
              <a:lnSpc>
                <a:spcPct val="150000"/>
              </a:lnSpc>
            </a:pPr>
            <a:r>
              <a:rPr lang="en-US" sz="2400" err="1">
                <a:solidFill>
                  <a:srgbClr val="000000"/>
                </a:solidFill>
                <a:latin typeface="Barlow Medium" panose="00000600000000000000" pitchFamily="2" charset="0"/>
                <a:ea typeface="Calibri" panose="020F0502020204030204" pitchFamily="34" charset="0"/>
                <a:cs typeface="Calibri" panose="020F0502020204030204" pitchFamily="34" charset="0"/>
              </a:rPr>
              <a:t>NextJS</a:t>
            </a:r>
            <a:endParaRPr lang="en-US" sz="2400">
              <a:solidFill>
                <a:srgbClr val="000000"/>
              </a:solidFill>
              <a:latin typeface="Barlow Medium" panose="00000600000000000000" pitchFamily="2" charset="0"/>
              <a:ea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2400">
                <a:solidFill>
                  <a:srgbClr val="000000"/>
                </a:solidFill>
                <a:latin typeface="Barlow Medium" panose="00000600000000000000" pitchFamily="2" charset="0"/>
                <a:ea typeface="Calibri" panose="020F0502020204030204" pitchFamily="34" charset="0"/>
                <a:cs typeface="Calibri" panose="020F0502020204030204" pitchFamily="34" charset="0"/>
              </a:rPr>
              <a:t>A react framework used to create the app</a:t>
            </a:r>
          </a:p>
          <a:p>
            <a:pPr>
              <a:lnSpc>
                <a:spcPct val="150000"/>
              </a:lnSpc>
            </a:pPr>
            <a:r>
              <a:rPr lang="en-US" sz="2400" err="1">
                <a:solidFill>
                  <a:srgbClr val="000000"/>
                </a:solidFill>
                <a:latin typeface="Barlow Medium" panose="00000600000000000000" pitchFamily="2" charset="0"/>
                <a:ea typeface="Calibri" panose="020F0502020204030204" pitchFamily="34" charset="0"/>
                <a:cs typeface="Calibri" panose="020F0502020204030204" pitchFamily="34" charset="0"/>
              </a:rPr>
              <a:t>Vercel</a:t>
            </a:r>
            <a:endParaRPr lang="en-US" sz="2400">
              <a:solidFill>
                <a:srgbClr val="000000"/>
              </a:solidFill>
              <a:latin typeface="Barlow Medium" panose="00000600000000000000" pitchFamily="2" charset="0"/>
              <a:ea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2400">
                <a:solidFill>
                  <a:srgbClr val="000000"/>
                </a:solidFill>
                <a:latin typeface="Barlow Medium" panose="00000600000000000000" pitchFamily="2" charset="0"/>
                <a:ea typeface="Calibri" panose="020F0502020204030204" pitchFamily="34" charset="0"/>
                <a:cs typeface="Calibri" panose="020F0502020204030204" pitchFamily="34" charset="0"/>
              </a:rPr>
              <a:t>Web Hosting</a:t>
            </a:r>
          </a:p>
          <a:p>
            <a:pPr>
              <a:lnSpc>
                <a:spcPct val="150000"/>
              </a:lnSpc>
            </a:pPr>
            <a:r>
              <a:rPr lang="en-US" sz="2400">
                <a:solidFill>
                  <a:srgbClr val="000000"/>
                </a:solidFill>
                <a:latin typeface="Barlow Medium" panose="00000600000000000000" pitchFamily="2" charset="0"/>
                <a:ea typeface="Calibri" panose="020F0502020204030204" pitchFamily="34" charset="0"/>
                <a:cs typeface="Calibri" panose="020F0502020204030204" pitchFamily="34" charset="0"/>
              </a:rPr>
              <a:t>GitHub</a:t>
            </a:r>
          </a:p>
          <a:p>
            <a:pPr marL="342900" indent="-342900">
              <a:lnSpc>
                <a:spcPct val="150000"/>
              </a:lnSpc>
              <a:buFont typeface="Arial" panose="020B0604020202020204" pitchFamily="34" charset="0"/>
              <a:buChar char="•"/>
            </a:pPr>
            <a:r>
              <a:rPr lang="en-US" sz="2400">
                <a:solidFill>
                  <a:srgbClr val="000000"/>
                </a:solidFill>
                <a:latin typeface="Barlow Medium" panose="00000600000000000000" pitchFamily="2" charset="0"/>
                <a:ea typeface="Calibri" panose="020F0502020204030204" pitchFamily="34" charset="0"/>
                <a:cs typeface="Calibri" panose="020F0502020204030204" pitchFamily="34" charset="0"/>
              </a:rPr>
              <a:t>Issue tracking, development, project management</a:t>
            </a:r>
          </a:p>
        </p:txBody>
      </p:sp>
      <p:pic>
        <p:nvPicPr>
          <p:cNvPr id="4" name="Picture 3" descr="Shape, arrow&#10;&#10;Description automatically generated">
            <a:extLst>
              <a:ext uri="{FF2B5EF4-FFF2-40B4-BE49-F238E27FC236}">
                <a16:creationId xmlns:a16="http://schemas.microsoft.com/office/drawing/2014/main" id="{BEB37B6F-ACC3-F449-AA18-44F41EA84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403" y="0"/>
            <a:ext cx="1778000" cy="1778000"/>
          </a:xfrm>
          <a:prstGeom prst="rect">
            <a:avLst/>
          </a:prstGeom>
        </p:spPr>
      </p:pic>
      <p:pic>
        <p:nvPicPr>
          <p:cNvPr id="9" name="Picture 8" descr="Logo&#10;&#10;Description automatically generated">
            <a:extLst>
              <a:ext uri="{FF2B5EF4-FFF2-40B4-BE49-F238E27FC236}">
                <a16:creationId xmlns:a16="http://schemas.microsoft.com/office/drawing/2014/main" id="{DA13983E-0B18-3F49-939E-E2BDD3414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9685" y="255196"/>
            <a:ext cx="1434718" cy="869694"/>
          </a:xfrm>
          <a:prstGeom prst="rect">
            <a:avLst/>
          </a:prstGeom>
        </p:spPr>
      </p:pic>
      <p:pic>
        <p:nvPicPr>
          <p:cNvPr id="10" name="Picture 9">
            <a:extLst>
              <a:ext uri="{FF2B5EF4-FFF2-40B4-BE49-F238E27FC236}">
                <a16:creationId xmlns:a16="http://schemas.microsoft.com/office/drawing/2014/main" id="{26D01343-053D-D942-A3B4-5CDD88AC0457}"/>
              </a:ext>
            </a:extLst>
          </p:cNvPr>
          <p:cNvPicPr>
            <a:picLocks noChangeAspect="1"/>
          </p:cNvPicPr>
          <p:nvPr/>
        </p:nvPicPr>
        <p:blipFill>
          <a:blip r:embed="rId5"/>
          <a:stretch>
            <a:fillRect/>
          </a:stretch>
        </p:blipFill>
        <p:spPr>
          <a:xfrm>
            <a:off x="7348032" y="373626"/>
            <a:ext cx="3098178" cy="758551"/>
          </a:xfrm>
          <a:prstGeom prst="rect">
            <a:avLst/>
          </a:prstGeom>
        </p:spPr>
      </p:pic>
      <p:pic>
        <p:nvPicPr>
          <p:cNvPr id="14" name="Picture 13" descr="Icon&#10;&#10;Description automatically generated">
            <a:extLst>
              <a:ext uri="{FF2B5EF4-FFF2-40B4-BE49-F238E27FC236}">
                <a16:creationId xmlns:a16="http://schemas.microsoft.com/office/drawing/2014/main" id="{FAD8F3E8-680F-C04D-9D0E-9BD99D0B18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0378" y="-328"/>
            <a:ext cx="1254440" cy="1254440"/>
          </a:xfrm>
          <a:prstGeom prst="rect">
            <a:avLst/>
          </a:prstGeom>
        </p:spPr>
      </p:pic>
    </p:spTree>
    <p:extLst>
      <p:ext uri="{BB962C8B-B14F-4D97-AF65-F5344CB8AC3E}">
        <p14:creationId xmlns:p14="http://schemas.microsoft.com/office/powerpoint/2010/main" val="507522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4E2D9-C4AC-6A43-9330-20E62802BCA9}"/>
              </a:ext>
            </a:extLst>
          </p:cNvPr>
          <p:cNvSpPr>
            <a:spLocks noGrp="1"/>
          </p:cNvSpPr>
          <p:nvPr>
            <p:ph type="title"/>
          </p:nvPr>
        </p:nvSpPr>
        <p:spPr/>
        <p:txBody>
          <a:bodyPr/>
          <a:lstStyle/>
          <a:p>
            <a:r>
              <a:rPr lang="en-US">
                <a:latin typeface="Barlow SemiBold"/>
              </a:rPr>
              <a:t>Home Page</a:t>
            </a:r>
            <a:endParaRPr lang="en-US"/>
          </a:p>
        </p:txBody>
      </p:sp>
      <p:pic>
        <p:nvPicPr>
          <p:cNvPr id="9" name="Content Placeholder 8" descr="Graphical user interface, text, application, Word&#10;&#10;Description automatically generated">
            <a:extLst>
              <a:ext uri="{FF2B5EF4-FFF2-40B4-BE49-F238E27FC236}">
                <a16:creationId xmlns:a16="http://schemas.microsoft.com/office/drawing/2014/main" id="{0078C528-D6CD-4A1F-B20F-745F00BB45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7314" y="1655763"/>
            <a:ext cx="8029221" cy="4516437"/>
          </a:xfrm>
        </p:spPr>
      </p:pic>
      <p:sp>
        <p:nvSpPr>
          <p:cNvPr id="4" name="Oval 3">
            <a:extLst>
              <a:ext uri="{FF2B5EF4-FFF2-40B4-BE49-F238E27FC236}">
                <a16:creationId xmlns:a16="http://schemas.microsoft.com/office/drawing/2014/main" id="{1858DC37-DF34-BA4A-B66B-865C571C8E1E}"/>
              </a:ext>
            </a:extLst>
          </p:cNvPr>
          <p:cNvSpPr/>
          <p:nvPr/>
        </p:nvSpPr>
        <p:spPr>
          <a:xfrm>
            <a:off x="9360208" y="1426675"/>
            <a:ext cx="1166327" cy="86350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solidFill>
                <a:srgbClr val="C00000"/>
              </a:solidFill>
            </a:endParaRPr>
          </a:p>
        </p:txBody>
      </p:sp>
    </p:spTree>
    <p:extLst>
      <p:ext uri="{BB962C8B-B14F-4D97-AF65-F5344CB8AC3E}">
        <p14:creationId xmlns:p14="http://schemas.microsoft.com/office/powerpoint/2010/main" val="1315011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4E2D9-C4AC-6A43-9330-20E62802BCA9}"/>
              </a:ext>
            </a:extLst>
          </p:cNvPr>
          <p:cNvSpPr>
            <a:spLocks noGrp="1"/>
          </p:cNvSpPr>
          <p:nvPr>
            <p:ph type="title"/>
          </p:nvPr>
        </p:nvSpPr>
        <p:spPr/>
        <p:txBody>
          <a:bodyPr/>
          <a:lstStyle/>
          <a:p>
            <a:r>
              <a:rPr lang="en-US"/>
              <a:t>Logging in</a:t>
            </a:r>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6D9898D5-019C-43E6-9B87-2A05D22FDE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7314" y="1655763"/>
            <a:ext cx="8029221" cy="4516437"/>
          </a:xfrm>
        </p:spPr>
      </p:pic>
      <p:sp>
        <p:nvSpPr>
          <p:cNvPr id="3" name="TextBox 2">
            <a:extLst>
              <a:ext uri="{FF2B5EF4-FFF2-40B4-BE49-F238E27FC236}">
                <a16:creationId xmlns:a16="http://schemas.microsoft.com/office/drawing/2014/main" id="{24BF951E-3238-B94F-9BB8-CDEE0AD0E676}"/>
              </a:ext>
            </a:extLst>
          </p:cNvPr>
          <p:cNvSpPr txBox="1"/>
          <p:nvPr/>
        </p:nvSpPr>
        <p:spPr>
          <a:xfrm>
            <a:off x="6169572" y="774999"/>
            <a:ext cx="4106702" cy="369332"/>
          </a:xfrm>
          <a:prstGeom prst="rect">
            <a:avLst/>
          </a:prstGeom>
          <a:noFill/>
        </p:spPr>
        <p:txBody>
          <a:bodyPr wrap="none" rtlCol="0">
            <a:spAutoFit/>
          </a:bodyPr>
          <a:lstStyle/>
          <a:p>
            <a:r>
              <a:rPr lang="en-US"/>
              <a:t>The user then selects Google or Microsoft</a:t>
            </a:r>
          </a:p>
        </p:txBody>
      </p:sp>
    </p:spTree>
    <p:extLst>
      <p:ext uri="{BB962C8B-B14F-4D97-AF65-F5344CB8AC3E}">
        <p14:creationId xmlns:p14="http://schemas.microsoft.com/office/powerpoint/2010/main" val="1480216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507</Words>
  <Application>Microsoft Office PowerPoint</Application>
  <PresentationFormat>Widescreen</PresentationFormat>
  <Paragraphs>64</Paragraphs>
  <Slides>14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Barlow</vt:lpstr>
      <vt:lpstr>Barlow Medium</vt:lpstr>
      <vt:lpstr>Barlow SemiBold</vt:lpstr>
      <vt:lpstr>Calibri</vt:lpstr>
      <vt:lpstr>Calibri Light</vt:lpstr>
      <vt:lpstr>Times New Roman</vt:lpstr>
      <vt:lpstr>Office Theme</vt:lpstr>
      <vt:lpstr>Friday Calendar</vt:lpstr>
      <vt:lpstr>Meet the Capstone Team</vt:lpstr>
      <vt:lpstr>Meet the Client</vt:lpstr>
      <vt:lpstr>The Problem</vt:lpstr>
      <vt:lpstr>The Solution</vt:lpstr>
      <vt:lpstr>The Deliverable</vt:lpstr>
      <vt:lpstr>The Tech Stack</vt:lpstr>
      <vt:lpstr>Home Page</vt:lpstr>
      <vt:lpstr>Logging in</vt:lpstr>
      <vt:lpstr>After Logging In</vt:lpstr>
      <vt:lpstr>Calendar UI</vt:lpstr>
      <vt:lpstr>Calendar UI</vt:lpstr>
      <vt:lpstr>Settings Page</vt:lpstr>
      <vt:lpstr>Demo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Friday Calendar</dc:title>
  <dc:creator>Michael Heckman</dc:creator>
  <cp:lastModifiedBy>Michael Heckman</cp:lastModifiedBy>
  <cp:revision>2</cp:revision>
  <dcterms:created xsi:type="dcterms:W3CDTF">2022-04-06T22:27:19Z</dcterms:created>
  <dcterms:modified xsi:type="dcterms:W3CDTF">2022-04-20T02:02:07Z</dcterms:modified>
</cp:coreProperties>
</file>